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60" r:id="rId7"/>
    <p:sldId id="261" r:id="rId8"/>
    <p:sldId id="262" r:id="rId9"/>
    <p:sldId id="263" r:id="rId10"/>
    <p:sldId id="264" r:id="rId11"/>
    <p:sldId id="266" r:id="rId12"/>
    <p:sldId id="268" r:id="rId13"/>
    <p:sldId id="269" r:id="rId14"/>
    <p:sldId id="270" r:id="rId15"/>
    <p:sldId id="272" r:id="rId16"/>
    <p:sldId id="405" r:id="rId17"/>
    <p:sldId id="273" r:id="rId18"/>
    <p:sldId id="274" r:id="rId19"/>
    <p:sldId id="275" r:id="rId20"/>
    <p:sldId id="276" r:id="rId21"/>
    <p:sldId id="278" r:id="rId22"/>
    <p:sldId id="406" r:id="rId23"/>
    <p:sldId id="279" r:id="rId24"/>
    <p:sldId id="280" r:id="rId25"/>
    <p:sldId id="281" r:id="rId26"/>
    <p:sldId id="282" r:id="rId27"/>
    <p:sldId id="283" r:id="rId28"/>
    <p:sldId id="284" r:id="rId29"/>
    <p:sldId id="408" r:id="rId30"/>
    <p:sldId id="285" r:id="rId31"/>
    <p:sldId id="286" r:id="rId32"/>
    <p:sldId id="287" r:id="rId33"/>
    <p:sldId id="288" r:id="rId34"/>
    <p:sldId id="289" r:id="rId35"/>
    <p:sldId id="291" r:id="rId36"/>
    <p:sldId id="410" r:id="rId37"/>
    <p:sldId id="292" r:id="rId38"/>
    <p:sldId id="293" r:id="rId39"/>
    <p:sldId id="294" r:id="rId40"/>
    <p:sldId id="295" r:id="rId41"/>
    <p:sldId id="296" r:id="rId42"/>
    <p:sldId id="298" r:id="rId43"/>
    <p:sldId id="299" r:id="rId44"/>
    <p:sldId id="300" r:id="rId45"/>
    <p:sldId id="301" r:id="rId46"/>
    <p:sldId id="411" r:id="rId47"/>
    <p:sldId id="303" r:id="rId48"/>
    <p:sldId id="305" r:id="rId49"/>
    <p:sldId id="306" r:id="rId50"/>
    <p:sldId id="307" r:id="rId51"/>
    <p:sldId id="308" r:id="rId52"/>
    <p:sldId id="310" r:id="rId53"/>
    <p:sldId id="412" r:id="rId54"/>
    <p:sldId id="311" r:id="rId55"/>
    <p:sldId id="312" r:id="rId56"/>
    <p:sldId id="313" r:id="rId57"/>
    <p:sldId id="314" r:id="rId58"/>
    <p:sldId id="315" r:id="rId59"/>
    <p:sldId id="317" r:id="rId60"/>
    <p:sldId id="413" r:id="rId61"/>
    <p:sldId id="318" r:id="rId62"/>
    <p:sldId id="319" r:id="rId63"/>
    <p:sldId id="320" r:id="rId64"/>
    <p:sldId id="321" r:id="rId65"/>
    <p:sldId id="322" r:id="rId66"/>
    <p:sldId id="323" r:id="rId67"/>
    <p:sldId id="325" r:id="rId68"/>
    <p:sldId id="326" r:id="rId69"/>
    <p:sldId id="327" r:id="rId70"/>
    <p:sldId id="328" r:id="rId71"/>
    <p:sldId id="329" r:id="rId72"/>
    <p:sldId id="330" r:id="rId73"/>
    <p:sldId id="331" r:id="rId74"/>
    <p:sldId id="332" r:id="rId75"/>
    <p:sldId id="334" r:id="rId76"/>
    <p:sldId id="335" r:id="rId77"/>
    <p:sldId id="336" r:id="rId78"/>
    <p:sldId id="337" r:id="rId79"/>
    <p:sldId id="338" r:id="rId80"/>
    <p:sldId id="340" r:id="rId81"/>
    <p:sldId id="341" r:id="rId82"/>
    <p:sldId id="342" r:id="rId83"/>
    <p:sldId id="344" r:id="rId84"/>
    <p:sldId id="415" r:id="rId85"/>
    <p:sldId id="345" r:id="rId86"/>
    <p:sldId id="346" r:id="rId87"/>
    <p:sldId id="347" r:id="rId88"/>
    <p:sldId id="348" r:id="rId89"/>
    <p:sldId id="349" r:id="rId90"/>
    <p:sldId id="351" r:id="rId91"/>
    <p:sldId id="417" r:id="rId92"/>
    <p:sldId id="352" r:id="rId93"/>
    <p:sldId id="353" r:id="rId94"/>
    <p:sldId id="354" r:id="rId95"/>
    <p:sldId id="355" r:id="rId96"/>
    <p:sldId id="356" r:id="rId97"/>
    <p:sldId id="357" r:id="rId98"/>
    <p:sldId id="419" r:id="rId99"/>
    <p:sldId id="358" r:id="rId100"/>
    <p:sldId id="359" r:id="rId101"/>
    <p:sldId id="360" r:id="rId102"/>
    <p:sldId id="361" r:id="rId103"/>
    <p:sldId id="362" r:id="rId104"/>
    <p:sldId id="364" r:id="rId105"/>
    <p:sldId id="365" r:id="rId106"/>
    <p:sldId id="366" r:id="rId107"/>
    <p:sldId id="367" r:id="rId108"/>
    <p:sldId id="426" r:id="rId109"/>
    <p:sldId id="368" r:id="rId110"/>
    <p:sldId id="369" r:id="rId111"/>
    <p:sldId id="370" r:id="rId112"/>
    <p:sldId id="371" r:id="rId113"/>
    <p:sldId id="372" r:id="rId114"/>
    <p:sldId id="374" r:id="rId115"/>
    <p:sldId id="421" r:id="rId116"/>
    <p:sldId id="375" r:id="rId117"/>
    <p:sldId id="376" r:id="rId118"/>
    <p:sldId id="377" r:id="rId119"/>
    <p:sldId id="378" r:id="rId120"/>
    <p:sldId id="380" r:id="rId121"/>
    <p:sldId id="422" r:id="rId122"/>
    <p:sldId id="381" r:id="rId123"/>
    <p:sldId id="382" r:id="rId124"/>
    <p:sldId id="383" r:id="rId125"/>
    <p:sldId id="385" r:id="rId126"/>
    <p:sldId id="386" r:id="rId127"/>
    <p:sldId id="387" r:id="rId128"/>
    <p:sldId id="388" r:id="rId129"/>
    <p:sldId id="389" r:id="rId130"/>
    <p:sldId id="390" r:id="rId131"/>
    <p:sldId id="391" r:id="rId132"/>
    <p:sldId id="393" r:id="rId133"/>
    <p:sldId id="394" r:id="rId134"/>
    <p:sldId id="395" r:id="rId135"/>
    <p:sldId id="396" r:id="rId136"/>
    <p:sldId id="397" r:id="rId137"/>
    <p:sldId id="398" r:id="rId138"/>
    <p:sldId id="400" r:id="rId139"/>
    <p:sldId id="424" r:id="rId140"/>
    <p:sldId id="425" r:id="rId141"/>
    <p:sldId id="402" r:id="rId142"/>
    <p:sldId id="403" r:id="rId143"/>
    <p:sldId id="401" r:id="rId144"/>
    <p:sldId id="404" r:id="rId145"/>
  </p:sldIdLst>
  <p:sldSz cx="12192000" cy="6858000"/>
  <p:notesSz cx="6858000" cy="12192000"/>
  <p:custDataLst>
    <p:tags r:id="rId149"/>
  </p:custDataLst>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09" d="100"/>
          <a:sy n="109" d="100"/>
        </p:scale>
        <p:origin x="636" y="96"/>
      </p:cViewPr>
      <p:guideLst/>
    </p:cSldViewPr>
  </p:slideViewPr>
  <p:notesTextViewPr>
    <p:cViewPr>
      <p:scale>
        <a:sx n="1" d="1"/>
        <a:sy n="1" d="1"/>
      </p:scale>
      <p:origin x="0" y="0"/>
    </p:cViewPr>
  </p:notesTextViewPr>
  <p:sorterViewPr>
    <p:cViewPr>
      <p:scale>
        <a:sx n="200" d="100"/>
        <a:sy n="200" d="100"/>
      </p:scale>
      <p:origin x="0" y="-171192"/>
    </p:cViewPr>
  </p:sorterViewPr>
  <p:gridSpacing cx="76200" cy="76200"/>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9" Type="http://schemas.openxmlformats.org/officeDocument/2006/relationships/tags" Target="tags/tag1.xml"/><Relationship Id="rId148" Type="http://schemas.openxmlformats.org/officeDocument/2006/relationships/tableStyles" Target="tableStyles.xml"/><Relationship Id="rId147" Type="http://schemas.openxmlformats.org/officeDocument/2006/relationships/viewProps" Target="viewProps.xml"/><Relationship Id="rId146" Type="http://schemas.openxmlformats.org/officeDocument/2006/relationships/presProps" Target="presProps.xml"/><Relationship Id="rId145" Type="http://schemas.openxmlformats.org/officeDocument/2006/relationships/slide" Target="slides/slide142.xml"/><Relationship Id="rId144" Type="http://schemas.openxmlformats.org/officeDocument/2006/relationships/slide" Target="slides/slide141.xml"/><Relationship Id="rId143" Type="http://schemas.openxmlformats.org/officeDocument/2006/relationships/slide" Target="slides/slide140.xml"/><Relationship Id="rId142" Type="http://schemas.openxmlformats.org/officeDocument/2006/relationships/slide" Target="slides/slide139.xml"/><Relationship Id="rId141" Type="http://schemas.openxmlformats.org/officeDocument/2006/relationships/slide" Target="slides/slide138.xml"/><Relationship Id="rId140" Type="http://schemas.openxmlformats.org/officeDocument/2006/relationships/slide" Target="slides/slide137.xml"/><Relationship Id="rId14" Type="http://schemas.openxmlformats.org/officeDocument/2006/relationships/slide" Target="slides/slide11.xml"/><Relationship Id="rId139" Type="http://schemas.openxmlformats.org/officeDocument/2006/relationships/slide" Target="slides/slide136.xml"/><Relationship Id="rId138" Type="http://schemas.openxmlformats.org/officeDocument/2006/relationships/slide" Target="slides/slide135.xml"/><Relationship Id="rId137" Type="http://schemas.openxmlformats.org/officeDocument/2006/relationships/slide" Target="slides/slide134.xml"/><Relationship Id="rId136" Type="http://schemas.openxmlformats.org/officeDocument/2006/relationships/slide" Target="slides/slide133.xml"/><Relationship Id="rId135" Type="http://schemas.openxmlformats.org/officeDocument/2006/relationships/slide" Target="slides/slide132.xml"/><Relationship Id="rId134" Type="http://schemas.openxmlformats.org/officeDocument/2006/relationships/slide" Target="slides/slide131.xml"/><Relationship Id="rId133" Type="http://schemas.openxmlformats.org/officeDocument/2006/relationships/slide" Target="slides/slide130.xml"/><Relationship Id="rId132" Type="http://schemas.openxmlformats.org/officeDocument/2006/relationships/slide" Target="slides/slide129.xml"/><Relationship Id="rId131" Type="http://schemas.openxmlformats.org/officeDocument/2006/relationships/slide" Target="slides/slide128.xml"/><Relationship Id="rId130" Type="http://schemas.openxmlformats.org/officeDocument/2006/relationships/slide" Target="slides/slide127.xml"/><Relationship Id="rId13" Type="http://schemas.openxmlformats.org/officeDocument/2006/relationships/slide" Target="slides/slide10.xml"/><Relationship Id="rId129" Type="http://schemas.openxmlformats.org/officeDocument/2006/relationships/slide" Target="slides/slide126.xml"/><Relationship Id="rId128" Type="http://schemas.openxmlformats.org/officeDocument/2006/relationships/slide" Target="slides/slide125.xml"/><Relationship Id="rId127" Type="http://schemas.openxmlformats.org/officeDocument/2006/relationships/slide" Target="slides/slide124.xml"/><Relationship Id="rId126" Type="http://schemas.openxmlformats.org/officeDocument/2006/relationships/slide" Target="slides/slide123.xml"/><Relationship Id="rId125" Type="http://schemas.openxmlformats.org/officeDocument/2006/relationships/slide" Target="slides/slide122.xml"/><Relationship Id="rId124" Type="http://schemas.openxmlformats.org/officeDocument/2006/relationships/slide" Target="slides/slide121.xml"/><Relationship Id="rId123" Type="http://schemas.openxmlformats.org/officeDocument/2006/relationships/slide" Target="slides/slide120.xml"/><Relationship Id="rId122" Type="http://schemas.openxmlformats.org/officeDocument/2006/relationships/slide" Target="slides/slide119.xml"/><Relationship Id="rId121" Type="http://schemas.openxmlformats.org/officeDocument/2006/relationships/slide" Target="slides/slide118.xml"/><Relationship Id="rId120" Type="http://schemas.openxmlformats.org/officeDocument/2006/relationships/slide" Target="slides/slide117.xml"/><Relationship Id="rId12" Type="http://schemas.openxmlformats.org/officeDocument/2006/relationships/slide" Target="slides/slide9.xml"/><Relationship Id="rId119" Type="http://schemas.openxmlformats.org/officeDocument/2006/relationships/slide" Target="slides/slide116.xml"/><Relationship Id="rId118" Type="http://schemas.openxmlformats.org/officeDocument/2006/relationships/slide" Target="slides/slide115.xml"/><Relationship Id="rId117" Type="http://schemas.openxmlformats.org/officeDocument/2006/relationships/slide" Target="slides/slide114.xml"/><Relationship Id="rId116" Type="http://schemas.openxmlformats.org/officeDocument/2006/relationships/slide" Target="slides/slide113.xml"/><Relationship Id="rId115" Type="http://schemas.openxmlformats.org/officeDocument/2006/relationships/slide" Target="slides/slide112.xml"/><Relationship Id="rId114" Type="http://schemas.openxmlformats.org/officeDocument/2006/relationships/slide" Target="slides/slide111.xml"/><Relationship Id="rId113" Type="http://schemas.openxmlformats.org/officeDocument/2006/relationships/slide" Target="slides/slide110.xml"/><Relationship Id="rId112" Type="http://schemas.openxmlformats.org/officeDocument/2006/relationships/slide" Target="slides/slide109.xml"/><Relationship Id="rId111" Type="http://schemas.openxmlformats.org/officeDocument/2006/relationships/slide" Target="slides/slide108.xml"/><Relationship Id="rId110" Type="http://schemas.openxmlformats.org/officeDocument/2006/relationships/slide" Target="slides/slide107.xml"/><Relationship Id="rId11" Type="http://schemas.openxmlformats.org/officeDocument/2006/relationships/slide" Target="slides/slide8.xml"/><Relationship Id="rId109" Type="http://schemas.openxmlformats.org/officeDocument/2006/relationships/slide" Target="slides/slide106.xml"/><Relationship Id="rId108" Type="http://schemas.openxmlformats.org/officeDocument/2006/relationships/slide" Target="slides/slide105.xml"/><Relationship Id="rId107" Type="http://schemas.openxmlformats.org/officeDocument/2006/relationships/slide" Target="slides/slide104.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0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0.xml"/></Relationships>
</file>

<file path=ppt/notesSlides/_rels/notesSlide10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1.xml"/></Relationships>
</file>

<file path=ppt/notesSlides/_rels/notesSlide10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2.xml"/></Relationships>
</file>

<file path=ppt/notesSlides/_rels/notesSlide10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4.xml"/></Relationships>
</file>

<file path=ppt/notesSlides/_rels/notesSlide10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5.xml"/></Relationships>
</file>

<file path=ppt/notesSlides/_rels/notesSlide10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6.xml"/></Relationships>
</file>

<file path=ppt/notesSlides/_rels/notesSlide10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7.xml"/></Relationships>
</file>

<file path=ppt/notesSlides/_rels/notesSlide10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8.xml"/></Relationships>
</file>

<file path=ppt/notesSlides/_rels/notesSlide10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0.xml"/></Relationships>
</file>

<file path=ppt/notesSlides/_rels/notesSlide10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2.xml"/></Relationships>
</file>

<file path=ppt/notesSlides/_rels/notesSlide1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3.xml"/></Relationships>
</file>

<file path=ppt/notesSlides/_rels/notesSlide1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4.xml"/></Relationships>
</file>

<file path=ppt/notesSlides/_rels/notesSlide1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5.xml"/></Relationships>
</file>

<file path=ppt/notesSlides/_rels/notesSlide1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6.xml"/></Relationships>
</file>

<file path=ppt/notesSlides/_rels/notesSlide1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7.xml"/></Relationships>
</file>

<file path=ppt/notesSlides/_rels/notesSlide1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8.xml"/></Relationships>
</file>

<file path=ppt/notesSlides/_rels/notesSlide1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9.xml"/></Relationships>
</file>

<file path=ppt/notesSlides/_rels/notesSlide1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0.xml"/></Relationships>
</file>

<file path=ppt/notesSlides/_rels/notesSlide1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2.xml"/></Relationships>
</file>

<file path=ppt/notesSlides/_rels/notesSlide1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3.xml"/></Relationships>
</file>

<file path=ppt/notesSlides/_rels/notesSlide1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4.xml"/></Relationships>
</file>

<file path=ppt/notesSlides/_rels/notesSlide1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5.xml"/></Relationships>
</file>

<file path=ppt/notesSlides/_rels/notesSlide1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6.xml"/></Relationships>
</file>

<file path=ppt/notesSlides/_rels/notesSlide1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9.xml"/></Relationships>
</file>

<file path=ppt/notesSlides/_rels/notesSlide1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0.xml"/></Relationships>
</file>

<file path=ppt/notesSlides/_rels/notesSlide1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1.xml"/></Relationships>
</file>

<file path=ppt/notesSlides/_rels/notesSlide1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2.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5.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7.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8.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0.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1.xml"/></Relationships>
</file>

<file path=ppt/notesSlides/_rels/notesSlide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2.xml"/></Relationships>
</file>

<file path=ppt/notesSlides/_rels/notesSlide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3.xml"/></Relationships>
</file>

<file path=ppt/notesSlides/_rels/notesSlide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4.xml"/></Relationships>
</file>

<file path=ppt/notesSlides/_rels/notesSlide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5.xml"/></Relationships>
</file>

<file path=ppt/notesSlides/_rels/notesSlide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6.xml"/></Relationships>
</file>

<file path=ppt/notesSlides/_rels/notesSlide9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7.xml"/></Relationships>
</file>

<file path=ppt/notesSlides/_rels/notesSlide9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8.xml"/></Relationships>
</file>

<file path=ppt/notesSlides/_rels/notesSlide9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ce12a9bc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97bc04c9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658e2d89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7c80086c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3f3aacc2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f47ddb6b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add0fbf3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刷单元语法</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1e99fb1e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a37ced71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af1da0fb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099f51e46103c3b2084da#tid=68f734a7ba80cb000ac8e122#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043bfb25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87fa30cb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1#df=d94745a3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1#df=42a061eb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内容1#df=b82a47b2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内容1#df=ef81aa07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内容1#df=2101c84f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内容1#df=e4809fc9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内容1#df=8fb5e3ce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内容1#df=c799a7c0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刷读后续写</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英语  选择性必修      第三册  YL</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60c9d3d3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63b15fbd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0" Type="http://schemas.openxmlformats.org/officeDocument/2006/relationships/theme" Target="../theme/theme1.xml"/><Relationship Id="rId3" Type="http://schemas.openxmlformats.org/officeDocument/2006/relationships/slideLayout" Target="../slideLayouts/slideLayout3.xml"/><Relationship Id="rId29" Type="http://schemas.openxmlformats.org/officeDocument/2006/relationships/slideLayout" Target="../slideLayouts/slideLayout29.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3.xml"/></Relationships>
</file>

<file path=ppt/slides/_rels/slide101.xml.rels><?xml version="1.0" encoding="UTF-8" standalone="yes"?>
<Relationships xmlns="http://schemas.openxmlformats.org/package/2006/relationships"><Relationship Id="rId3" Type="http://schemas.openxmlformats.org/officeDocument/2006/relationships/notesSlide" Target="../notesSlides/notesSlide91.xml"/><Relationship Id="rId2" Type="http://schemas.openxmlformats.org/officeDocument/2006/relationships/slideLayout" Target="../slideLayouts/slideLayout23.xml"/><Relationship Id="rId1" Type="http://schemas.openxmlformats.org/officeDocument/2006/relationships/image" Target="../media/image12.jpeg"/></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4.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4.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4.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4.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4.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4.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4.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10.xml.rels><?xml version="1.0" encoding="UTF-8" standalone="yes"?>
<Relationships xmlns="http://schemas.openxmlformats.org/package/2006/relationships"><Relationship Id="rId4" Type="http://schemas.openxmlformats.org/officeDocument/2006/relationships/notesSlide" Target="../notesSlides/notesSlide100.xml"/><Relationship Id="rId3" Type="http://schemas.openxmlformats.org/officeDocument/2006/relationships/slideLayout" Target="../slideLayouts/slideLayout24.xml"/><Relationship Id="rId2" Type="http://schemas.openxmlformats.org/officeDocument/2006/relationships/image" Target="../media/image8.jpeg"/><Relationship Id="rId1" Type="http://schemas.openxmlformats.org/officeDocument/2006/relationships/image" Target="../media/image7.jpeg"/></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4.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5.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5.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5.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5.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5.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6.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6.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6.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6.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7.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7.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7.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7.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7.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7.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8.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8.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8.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28.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8.xml"/></Relationships>
</file>

<file path=ppt/slides/_rels/slide135.xml.rels><?xml version="1.0" encoding="UTF-8" standalone="yes"?>
<Relationships xmlns="http://schemas.openxmlformats.org/package/2006/relationships"><Relationship Id="rId3" Type="http://schemas.openxmlformats.org/officeDocument/2006/relationships/notesSlide" Target="../notesSlides/notesSlide123.xml"/><Relationship Id="rId2" Type="http://schemas.openxmlformats.org/officeDocument/2006/relationships/slideLayout" Target="../slideLayouts/slideLayout28.xml"/><Relationship Id="rId1" Type="http://schemas.openxmlformats.org/officeDocument/2006/relationships/image" Target="../media/image13.png"/></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29.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29.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29.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12.xml"/><Relationship Id="rId2" Type="http://schemas.openxmlformats.org/officeDocument/2006/relationships/image" Target="../media/image8.jpeg"/><Relationship Id="rId1" Type="http://schemas.openxmlformats.org/officeDocument/2006/relationships/image" Target="../media/image7.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2.xml"/><Relationship Id="rId1" Type="http://schemas.openxmlformats.org/officeDocument/2006/relationships/image" Target="../media/image9.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34.xml"/><Relationship Id="rId3" Type="http://schemas.openxmlformats.org/officeDocument/2006/relationships/slideLayout" Target="../slideLayouts/slideLayout13.xml"/><Relationship Id="rId2" Type="http://schemas.openxmlformats.org/officeDocument/2006/relationships/image" Target="../media/image8.jpeg"/><Relationship Id="rId1" Type="http://schemas.openxmlformats.org/officeDocument/2006/relationships/image" Target="../media/image7.jpe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7.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4" Type="http://schemas.openxmlformats.org/officeDocument/2006/relationships/notesSlide" Target="../notesSlides/notesSlide57.xml"/><Relationship Id="rId3" Type="http://schemas.openxmlformats.org/officeDocument/2006/relationships/slideLayout" Target="../slideLayouts/slideLayout18.xml"/><Relationship Id="rId2" Type="http://schemas.openxmlformats.org/officeDocument/2006/relationships/image" Target="../media/image8.jpeg"/><Relationship Id="rId1" Type="http://schemas.openxmlformats.org/officeDocument/2006/relationships/image" Target="../media/image7.jpeg"/></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9.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9.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9.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9.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9.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9.xml"/></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0.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0.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0.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0.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0.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1.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1.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2.xml"/></Relationships>
</file>

<file path=ppt/slides/_rels/slide87.xml.rels><?xml version="1.0" encoding="UTF-8" standalone="yes"?>
<Relationships xmlns="http://schemas.openxmlformats.org/package/2006/relationships"><Relationship Id="rId3" Type="http://schemas.openxmlformats.org/officeDocument/2006/relationships/notesSlide" Target="../notesSlides/notesSlide79.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88.xml.rels><?xml version="1.0" encoding="UTF-8" standalone="yes"?>
<Relationships xmlns="http://schemas.openxmlformats.org/package/2006/relationships"><Relationship Id="rId3" Type="http://schemas.openxmlformats.org/officeDocument/2006/relationships/notesSlide" Target="../notesSlides/notesSlide80.xml"/><Relationship Id="rId2" Type="http://schemas.openxmlformats.org/officeDocument/2006/relationships/slideLayout" Target="../slideLayouts/slideLayout23.xml"/><Relationship Id="rId1" Type="http://schemas.openxmlformats.org/officeDocument/2006/relationships/image" Target="../media/image10.pn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3.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3.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3.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3.xml"/></Relationships>
</file>

<file path=ppt/slides/_rels/slide94.xml.rels><?xml version="1.0" encoding="UTF-8" standalone="yes"?>
<Relationships xmlns="http://schemas.openxmlformats.org/package/2006/relationships"><Relationship Id="rId3" Type="http://schemas.openxmlformats.org/officeDocument/2006/relationships/notesSlide" Target="../notesSlides/notesSlide85.xml"/><Relationship Id="rId2" Type="http://schemas.openxmlformats.org/officeDocument/2006/relationships/slideLayout" Target="../slideLayouts/slideLayout23.xml"/><Relationship Id="rId1" Type="http://schemas.openxmlformats.org/officeDocument/2006/relationships/image" Target="../media/image11.png"/></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3.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3.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3.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58_1#9904cf6c8?vja=1&amp;pid=ce12a9bc8&amp;color=0,0,0&amp;vtp=1&amp;bt=1"/>
          <p:cNvSpPr/>
          <p:nvPr/>
        </p:nvSpPr>
        <p:spPr>
          <a:xfrm>
            <a:off x="722376" y="896112"/>
            <a:ext cx="10753344" cy="530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astronauts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curiosity.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astronauts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attach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ceiling.</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（conduct）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scientific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microorganisms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microscope.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station</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shocks.</a:t>
            </a:r>
            <a:endParaRPr lang="en-US" altLang="zh-CN" sz="2000" dirty="0"/>
          </a:p>
        </p:txBody>
      </p:sp>
      <p:sp>
        <p:nvSpPr>
          <p:cNvPr id="3" name="QM_6_AN.59_1#9904cf6c8.blank?vja=1&amp;pid=ce12a9bc8&amp;color=0,0,0&amp;vpa=33&amp;vtp=1"/>
          <p:cNvSpPr/>
          <p:nvPr/>
        </p:nvSpPr>
        <p:spPr>
          <a:xfrm>
            <a:off x="9327896" y="1239012"/>
            <a:ext cx="550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
        <p:nvSpPr>
          <p:cNvPr id="4" name="QM_6_AN.60_1#9904cf6c8.blank?vja=1&amp;pid=ce12a9bc8&amp;color=0,0,0&amp;vpa=34&amp;vtp=1"/>
          <p:cNvSpPr/>
          <p:nvPr/>
        </p:nvSpPr>
        <p:spPr>
          <a:xfrm>
            <a:off x="3525457" y="2001012"/>
            <a:ext cx="450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loss</a:t>
            </a:r>
            <a:endParaRPr lang="en-US" altLang="zh-CN" sz="2000" dirty="0"/>
          </a:p>
        </p:txBody>
      </p:sp>
      <p:sp>
        <p:nvSpPr>
          <p:cNvPr id="5" name="QM_6_AN.61_1#9904cf6c8.blank?vja=1&amp;pid=ce12a9bc8&amp;color=0,0,0&amp;vpa=35&amp;vtp=1"/>
          <p:cNvSpPr/>
          <p:nvPr/>
        </p:nvSpPr>
        <p:spPr>
          <a:xfrm>
            <a:off x="998919" y="2411857"/>
            <a:ext cx="1182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themselves</a:t>
            </a:r>
            <a:endParaRPr lang="en-US" altLang="zh-CN" sz="2000" dirty="0"/>
          </a:p>
        </p:txBody>
      </p:sp>
      <p:sp>
        <p:nvSpPr>
          <p:cNvPr id="6" name="QM_6_AN.62_1#9904cf6c8.blank?vja=1&amp;pid=ce12a9bc8&amp;color=0,0,0&amp;vpa=36&amp;vtp=1"/>
          <p:cNvSpPr/>
          <p:nvPr/>
        </p:nvSpPr>
        <p:spPr>
          <a:xfrm>
            <a:off x="1746631" y="2796032"/>
            <a:ext cx="101441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fixed</a:t>
            </a:r>
            <a:endParaRPr lang="en-US" altLang="zh-CN" sz="2000" dirty="0"/>
          </a:p>
        </p:txBody>
      </p:sp>
      <p:sp>
        <p:nvSpPr>
          <p:cNvPr id="7" name="QM_6_AN.63_1#9904cf6c8.blank?vja=1&amp;pid=ce12a9bc8&amp;color=0,0,0&amp;vpa=37&amp;vtp=1"/>
          <p:cNvSpPr/>
          <p:nvPr/>
        </p:nvSpPr>
        <p:spPr>
          <a:xfrm>
            <a:off x="6500368" y="3144012"/>
            <a:ext cx="118427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conduct</a:t>
            </a:r>
            <a:endParaRPr lang="en-US" altLang="zh-CN" sz="2000" dirty="0"/>
          </a:p>
        </p:txBody>
      </p:sp>
      <p:sp>
        <p:nvSpPr>
          <p:cNvPr id="8" name="QM_6_AN.64_1#9904cf6c8.blank?vja=1&amp;pid=ce12a9bc8&amp;color=0,0,0&amp;vpa=38&amp;vtp=1"/>
          <p:cNvSpPr/>
          <p:nvPr/>
        </p:nvSpPr>
        <p:spPr>
          <a:xfrm>
            <a:off x="2761679" y="3512312"/>
            <a:ext cx="1069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biological</a:t>
            </a:r>
            <a:endParaRPr lang="en-US" altLang="zh-CN" sz="2000" dirty="0"/>
          </a:p>
        </p:txBody>
      </p:sp>
      <p:sp>
        <p:nvSpPr>
          <p:cNvPr id="9" name="QM_6_AN.65_1#9904cf6c8.blank?vja=1&amp;pid=ce12a9bc8&amp;color=0,0,0&amp;vpa=39&amp;vtp=1"/>
          <p:cNvSpPr/>
          <p:nvPr/>
        </p:nvSpPr>
        <p:spPr>
          <a:xfrm>
            <a:off x="998601" y="4668012"/>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10" name="QM_6_AN.66_1#9904cf6c8.blank?vja=1&amp;pid=ce12a9bc8&amp;color=0,0,0&amp;vpa=40&amp;vtp=1"/>
          <p:cNvSpPr/>
          <p:nvPr/>
        </p:nvSpPr>
        <p:spPr>
          <a:xfrm>
            <a:off x="998601" y="5049012"/>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1" name="QM_6_AN.67_1#9904cf6c8.blank?vja=1&amp;pid=ce12a9bc8&amp;color=0,0,0&amp;vpa=41&amp;vtp=1"/>
          <p:cNvSpPr/>
          <p:nvPr/>
        </p:nvSpPr>
        <p:spPr>
          <a:xfrm>
            <a:off x="947801" y="5417312"/>
            <a:ext cx="90995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Walking</a:t>
            </a:r>
            <a:endParaRPr lang="en-US" altLang="zh-CN" sz="2000" dirty="0"/>
          </a:p>
        </p:txBody>
      </p:sp>
      <p:sp>
        <p:nvSpPr>
          <p:cNvPr id="12" name="QM_6_AN.68_1#9904cf6c8.blank?vja=1&amp;pid=ce12a9bc8&amp;color=0,0,0&amp;vpa=42&amp;vtp=1"/>
          <p:cNvSpPr/>
          <p:nvPr/>
        </p:nvSpPr>
        <p:spPr>
          <a:xfrm>
            <a:off x="10404539" y="5417312"/>
            <a:ext cx="958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probably</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500"/>
                                        <p:tgtEl>
                                          <p:spTgt spid="4">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txEl>
                                              <p:pRg st="0" end="0"/>
                                            </p:txEl>
                                          </p:spTgt>
                                        </p:tgtEl>
                                        <p:attrNameLst>
                                          <p:attrName>style.visibility</p:attrName>
                                        </p:attrNameLst>
                                      </p:cBhvr>
                                      <p:to>
                                        <p:strVal val="visible"/>
                                      </p:to>
                                    </p:set>
                                    <p:animEffect transition="in" filter="fade">
                                      <p:cBhvr>
                                        <p:cTn id="20" dur="500"/>
                                        <p:tgtEl>
                                          <p:spTgt spid="5">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Effect transition="in" filter="fade">
                                      <p:cBhvr>
                                        <p:cTn id="25" dur="500"/>
                                        <p:tgtEl>
                                          <p:spTgt spid="6">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7">
                                            <p:bg/>
                                          </p:spTgt>
                                        </p:tgtEl>
                                        <p:attrNameLst>
                                          <p:attrName>style.visibility</p:attrName>
                                        </p:attrNameLst>
                                      </p:cBhvr>
                                      <p:to>
                                        <p:strVal val="visible"/>
                                      </p:to>
                                    </p:set>
                                    <p:animEffect transition="in" filter="fade">
                                      <p:cBhvr>
                                        <p:cTn id="30" dur="500"/>
                                        <p:tgtEl>
                                          <p:spTgt spid="7">
                                            <p:bg/>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7">
                                            <p:txEl>
                                              <p:pRg st="0" end="0"/>
                                            </p:txEl>
                                          </p:spTgt>
                                        </p:tgtEl>
                                        <p:attrNameLst>
                                          <p:attrName>style.visibility</p:attrName>
                                        </p:attrNameLst>
                                      </p:cBhvr>
                                      <p:to>
                                        <p:strVal val="visible"/>
                                      </p:to>
                                    </p:set>
                                    <p:animEffect transition="in" filter="fade">
                                      <p:cBhvr>
                                        <p:cTn id="33" dur="500"/>
                                        <p:tgtEl>
                                          <p:spTgt spid="7">
                                            <p:txEl>
                                              <p:pRg st="0" end="0"/>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8">
                                            <p:bg/>
                                          </p:spTgt>
                                        </p:tgtEl>
                                        <p:attrNameLst>
                                          <p:attrName>style.visibility</p:attrName>
                                        </p:attrNameLst>
                                      </p:cBhvr>
                                      <p:to>
                                        <p:strVal val="visible"/>
                                      </p:to>
                                    </p:set>
                                    <p:animEffect transition="in" filter="fade">
                                      <p:cBhvr>
                                        <p:cTn id="38" dur="500"/>
                                        <p:tgtEl>
                                          <p:spTgt spid="8">
                                            <p:bg/>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8">
                                            <p:txEl>
                                              <p:pRg st="0" end="0"/>
                                            </p:txEl>
                                          </p:spTgt>
                                        </p:tgtEl>
                                        <p:attrNameLst>
                                          <p:attrName>style.visibility</p:attrName>
                                        </p:attrNameLst>
                                      </p:cBhvr>
                                      <p:to>
                                        <p:strVal val="visible"/>
                                      </p:to>
                                    </p:set>
                                    <p:animEffect transition="in" filter="fade">
                                      <p:cBhvr>
                                        <p:cTn id="41" dur="500"/>
                                        <p:tgtEl>
                                          <p:spTgt spid="8">
                                            <p:txEl>
                                              <p:pRg st="0" end="0"/>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9">
                                            <p:bg/>
                                          </p:spTgt>
                                        </p:tgtEl>
                                        <p:attrNameLst>
                                          <p:attrName>style.visibility</p:attrName>
                                        </p:attrNameLst>
                                      </p:cBhvr>
                                      <p:to>
                                        <p:strVal val="visible"/>
                                      </p:to>
                                    </p:set>
                                    <p:animEffect transition="in" filter="fade">
                                      <p:cBhvr>
                                        <p:cTn id="46" dur="500"/>
                                        <p:tgtEl>
                                          <p:spTgt spid="9">
                                            <p:bg/>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9">
                                            <p:txEl>
                                              <p:pRg st="0" end="0"/>
                                            </p:txEl>
                                          </p:spTgt>
                                        </p:tgtEl>
                                        <p:attrNameLst>
                                          <p:attrName>style.visibility</p:attrName>
                                        </p:attrNameLst>
                                      </p:cBhvr>
                                      <p:to>
                                        <p:strVal val="visible"/>
                                      </p:to>
                                    </p:set>
                                    <p:animEffect transition="in" filter="fade">
                                      <p:cBhvr>
                                        <p:cTn id="49" dur="500"/>
                                        <p:tgtEl>
                                          <p:spTgt spid="9">
                                            <p:txEl>
                                              <p:pRg st="0" end="0"/>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10">
                                            <p:bg/>
                                          </p:spTgt>
                                        </p:tgtEl>
                                        <p:attrNameLst>
                                          <p:attrName>style.visibility</p:attrName>
                                        </p:attrNameLst>
                                      </p:cBhvr>
                                      <p:to>
                                        <p:strVal val="visible"/>
                                      </p:to>
                                    </p:set>
                                    <p:animEffect transition="in" filter="fade">
                                      <p:cBhvr>
                                        <p:cTn id="54" dur="500"/>
                                        <p:tgtEl>
                                          <p:spTgt spid="10">
                                            <p:bg/>
                                          </p:spTgt>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
                                            <p:txEl>
                                              <p:pRg st="0" end="0"/>
                                            </p:txEl>
                                          </p:spTgt>
                                        </p:tgtEl>
                                        <p:attrNameLst>
                                          <p:attrName>style.visibility</p:attrName>
                                        </p:attrNameLst>
                                      </p:cBhvr>
                                      <p:to>
                                        <p:strVal val="visible"/>
                                      </p:to>
                                    </p:set>
                                    <p:animEffect transition="in" filter="fade">
                                      <p:cBhvr>
                                        <p:cTn id="57" dur="500"/>
                                        <p:tgtEl>
                                          <p:spTgt spid="10">
                                            <p:txEl>
                                              <p:pRg st="0" end="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1">
                                            <p:bg/>
                                          </p:spTgt>
                                        </p:tgtEl>
                                        <p:attrNameLst>
                                          <p:attrName>style.visibility</p:attrName>
                                        </p:attrNameLst>
                                      </p:cBhvr>
                                      <p:to>
                                        <p:strVal val="visible"/>
                                      </p:to>
                                    </p:set>
                                    <p:animEffect transition="in" filter="fade">
                                      <p:cBhvr>
                                        <p:cTn id="62" dur="500"/>
                                        <p:tgtEl>
                                          <p:spTgt spid="11">
                                            <p:bg/>
                                          </p:spTgt>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1">
                                            <p:txEl>
                                              <p:pRg st="0" end="0"/>
                                            </p:txEl>
                                          </p:spTgt>
                                        </p:tgtEl>
                                        <p:attrNameLst>
                                          <p:attrName>style.visibility</p:attrName>
                                        </p:attrNameLst>
                                      </p:cBhvr>
                                      <p:to>
                                        <p:strVal val="visible"/>
                                      </p:to>
                                    </p:set>
                                    <p:animEffect transition="in" filter="fade">
                                      <p:cBhvr>
                                        <p:cTn id="65" dur="500"/>
                                        <p:tgtEl>
                                          <p:spTgt spid="11">
                                            <p:txEl>
                                              <p:pRg st="0" end="0"/>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12">
                                            <p:bg/>
                                          </p:spTgt>
                                        </p:tgtEl>
                                        <p:attrNameLst>
                                          <p:attrName>style.visibility</p:attrName>
                                        </p:attrNameLst>
                                      </p:cBhvr>
                                      <p:to>
                                        <p:strVal val="visible"/>
                                      </p:to>
                                    </p:set>
                                    <p:animEffect transition="in" filter="fade">
                                      <p:cBhvr>
                                        <p:cTn id="70" dur="500"/>
                                        <p:tgtEl>
                                          <p:spTgt spid="12">
                                            <p:bg/>
                                          </p:spTgt>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2">
                                            <p:txEl>
                                              <p:pRg st="0" end="0"/>
                                            </p:txEl>
                                          </p:spTgt>
                                        </p:tgtEl>
                                        <p:attrNameLst>
                                          <p:attrName>style.visibility</p:attrName>
                                        </p:attrNameLst>
                                      </p:cBhvr>
                                      <p:to>
                                        <p:strVal val="visible"/>
                                      </p:to>
                                    </p:set>
                                    <p:animEffect transition="in" filter="fade">
                                      <p:cBhvr>
                                        <p:cTn id="73"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P spid="10" grpId="0" animBg="1" build="p"/>
      <p:bldP spid="11" grpId="0" animBg="1" build="p"/>
      <p:bldP spid="12" grpId="0" animBg="1" build="p"/>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91_1#dce3db8d5?vja=1&amp;pid=350c1b0f3&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92_1#dce3db8d5.bracket?vja=1&amp;pid=350c1b0f3&amp;color=0,0,0&amp;vpa=228&amp;vtp=1"/>
          <p:cNvSpPr/>
          <p:nvPr/>
        </p:nvSpPr>
        <p:spPr>
          <a:xfrm>
            <a:off x="67390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491_2#dce3db8d5.choices?vja=1&amp;pid=350c1b0f3&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simulation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costly.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simulation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concerns.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C.International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cooperation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crucial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simulation.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simulation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exploration.</a:t>
            </a:r>
            <a:endParaRPr lang="en-US" altLang="zh-CN" sz="2000" dirty="0"/>
          </a:p>
        </p:txBody>
      </p:sp>
      <p:sp>
        <p:nvSpPr>
          <p:cNvPr id="5" name="QC_7_AS.493_1#dce3db8d5?vja=1&amp;pid=350c1b0f3&amp;color=0,0,0&amp;vtp=1"/>
          <p:cNvSpPr/>
          <p:nvPr/>
        </p:nvSpPr>
        <p:spPr>
          <a:xfrm>
            <a:off x="722376" y="2839847"/>
            <a:ext cx="10753344" cy="2294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推理判断题。根据最后一段“SESRI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simulation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systems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Mars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astronauts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prepare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missions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platform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high-end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struments.”可知，空间环境地面模拟装置有月球和火星模拟系统，能帮助航天员为飞行任务做好准备，未来还将在脑科学、生命健康研究、高端仪器开发等领域发挥重要作用。由此可推知，太空模拟在未来探索中有着巨大潜力。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493_2#dce3db8d5?vja=1&amp;pid=350c1b0f3&amp;color=0,0,0&amp;mp=1&amp;vtp=1&amp;bt=1"/>
          <p:cNvSpPr/>
          <p:nvPr/>
        </p:nvSpPr>
        <p:spPr>
          <a:xfrm>
            <a:off x="722376" y="900000"/>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文本解构</a:t>
            </a:r>
            <a:endParaRPr lang="en-US" altLang="zh-CN" sz="2000" dirty="0"/>
          </a:p>
        </p:txBody>
      </p:sp>
      <p:pic>
        <p:nvPicPr>
          <p:cNvPr id="3" name="QC_7_AS.493_3#dce3db8d5?vja=1&amp;pid=350c1b0f3&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990088" y="1384124"/>
            <a:ext cx="6208776" cy="417880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94_1#1cc29b885?vja=1&amp;pid=b82a47b20&amp;color=0,0,0&amp;vtp=1&amp;bt=1"/>
          <p:cNvSpPr/>
          <p:nvPr/>
        </p:nvSpPr>
        <p:spPr>
          <a:xfrm>
            <a:off x="722376" y="900000"/>
            <a:ext cx="10753344" cy="3771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deadliest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accident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Italian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aviation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（航空）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October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centrally-located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commercial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Scandinavian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Airlines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McDonnell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Douglas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MD-87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private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Cessna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CJ2.</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accident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October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2001.On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MD-87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Copenhagen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Denmark.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passengers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board.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Cessna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CJ2.Headed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board.</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altLang="zh-CN" sz="2000" dirty="0"/>
          </a:p>
        </p:txBody>
      </p:sp>
    </p:spTree>
  </p:cSld>
  <p:clrMapOvr>
    <a:masterClrMapping/>
  </p:clrMapOvr>
  <p:transition>
    <p:fade/>
  </p:transition>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94_2#1cc29b885?vja=1&amp;pid=b82a47b20&amp;color=0,0,0&amp;mp=1&amp;vtp=1&amp;bt=1"/>
          <p:cNvSpPr/>
          <p:nvPr/>
        </p:nvSpPr>
        <p:spPr>
          <a:xfrm>
            <a:off x="722376" y="900000"/>
            <a:ext cx="10753344" cy="3771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October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foggy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prevailed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minimal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trouble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misunderstandings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visibility.</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Vincenzo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Fusco,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Cessna’s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pilots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radar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（雷达）</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airport.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08:09,</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traffic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MD-87’s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pilots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permitted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clearance</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departing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MD-87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Cessna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destroyed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aircraft,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passengers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pilots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tragedy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dead.</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sz="2000" dirty="0"/>
          </a:p>
        </p:txBody>
      </p:sp>
      <p:sp>
        <p:nvSpPr>
          <p:cNvPr id="3" name="QM_6_EX.495_1#1cc29b885?vja=1&amp;pid=b82a47b20&amp;color=0,0,0&amp;vtp=1"/>
          <p:cNvSpPr/>
          <p:nvPr/>
        </p:nvSpPr>
        <p:spPr>
          <a:xfrm>
            <a:off x="722376" y="4682631"/>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本文是一篇记叙文，讲述了意大利航空史上一起飞机发生碰撞的最致命的事故。</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96_1#0d087fedb.choices?vja=1&amp;pid=1cc29b885&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B.saw</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C.affected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.predicted</a:t>
            </a:r>
            <a:endParaRPr lang="en-US" altLang="zh-CN" sz="2000" dirty="0"/>
          </a:p>
        </p:txBody>
      </p:sp>
      <p:sp>
        <p:nvSpPr>
          <p:cNvPr id="3" name="QC_7_AN.497_1#0d087fedb.bracket?vja=1&amp;pid=1cc29b885&amp;color=0,0,0&amp;vpa=229&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498_1#0d087fedb?vja=1&amp;pid=1cc29b885&amp;color=0,0,0&amp;vtp=1"/>
          <p:cNvSpPr/>
          <p:nvPr/>
        </p:nvSpPr>
        <p:spPr>
          <a:xfrm>
            <a:off x="722376" y="1315847"/>
            <a:ext cx="10753344" cy="1909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根据空前的the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Linate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Airport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disaster可知，此处应用动词see，表示“为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发生的地点”。故选B项。offer意为“提供”；affect意为“影响”；predict意为“预测”。</a:t>
            </a:r>
            <a:endParaRPr lang="en-US" altLang="zh-CN" sz="2200" dirty="0"/>
          </a:p>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see熟词生义</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熟义：</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.看见</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生义：</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发生的时间或地点（主语为表示时间、地点或某一事件的名词）</a:t>
            </a:r>
            <a:endParaRPr lang="en-US" altLang="zh-CN" sz="2200" dirty="0"/>
          </a:p>
        </p:txBody>
      </p:sp>
      <p:sp>
        <p:nvSpPr>
          <p:cNvPr id="5" name="QC_7_BD.499_1#5074eb5e3.choices?vja=1&amp;pid=1cc29b885&amp;color=0,0,0&amp;vtp=1"/>
          <p:cNvSpPr/>
          <p:nvPr/>
        </p:nvSpPr>
        <p:spPr>
          <a:xfrm>
            <a:off x="722376" y="32533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B.despite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apart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6" name="QC_7_AN.500_1#5074eb5e3.bracket?vja=1&amp;pid=1cc29b885&amp;color=0,0,0&amp;vpa=230&amp;vtp=1"/>
          <p:cNvSpPr/>
          <p:nvPr/>
        </p:nvSpPr>
        <p:spPr>
          <a:xfrm>
            <a:off x="1176401" y="32533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7_AS.501_1#5074eb5e3?vja=1&amp;pid=1cc29b885&amp;color=0,0,0&amp;vtp=1"/>
          <p:cNvSpPr/>
          <p:nvPr/>
        </p:nvSpPr>
        <p:spPr>
          <a:xfrm>
            <a:off x="722376" y="36780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空后a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crash是空前more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100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lives的原因。故选A项。with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regard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to意为“关于”。</a:t>
            </a:r>
            <a:endParaRPr lang="en-US" altLang="zh-CN" sz="2200" dirty="0"/>
          </a:p>
        </p:txBody>
      </p:sp>
      <p:sp>
        <p:nvSpPr>
          <p:cNvPr id="8" name="QC_7_BD.502_1#18de8e059.choices?vja=1&amp;pid=1cc29b885&amp;color=0,0,0&amp;vtp=1"/>
          <p:cNvSpPr/>
          <p:nvPr/>
        </p:nvSpPr>
        <p:spPr>
          <a:xfrm>
            <a:off x="722376" y="44725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.occasion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B.situation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C.tragedy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.adventure</a:t>
            </a:r>
            <a:endParaRPr lang="en-US" altLang="zh-CN" sz="2000" dirty="0"/>
          </a:p>
        </p:txBody>
      </p:sp>
      <p:sp>
        <p:nvSpPr>
          <p:cNvPr id="9" name="QC_7_AN.503_1#18de8e059.bracket?vja=1&amp;pid=1cc29b885&amp;color=0,0,0&amp;vpa=231&amp;vtp=1"/>
          <p:cNvSpPr/>
          <p:nvPr/>
        </p:nvSpPr>
        <p:spPr>
          <a:xfrm>
            <a:off x="1176401" y="44725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7_AS.504_1#18de8e059?vja=1&amp;pid=1cc29b885&amp;color=0,0,0&amp;vtp=1"/>
          <p:cNvSpPr/>
          <p:nvPr/>
        </p:nvSpPr>
        <p:spPr>
          <a:xfrm>
            <a:off x="722376" y="48972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100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lives以及最后一段中的tragedy可知，这是一场悲剧。故选C项。occasion意为“场合”；situation意为“形势”；adventure意为“冒险”。</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bg/>
                                          </p:spTgt>
                                        </p:tgtEl>
                                        <p:attrNameLst>
                                          <p:attrName>style.visibility</p:attrName>
                                        </p:attrNameLst>
                                      </p:cBhvr>
                                      <p:to>
                                        <p:strVal val="visible"/>
                                      </p:to>
                                    </p:set>
                                    <p:animEffect transition="in" filter="fade">
                                      <p:cBhvr>
                                        <p:cTn id="32" dur="500"/>
                                        <p:tgtEl>
                                          <p:spTgt spid="6">
                                            <p:bg/>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Effect transition="in" filter="fade">
                                      <p:cBhvr>
                                        <p:cTn id="35" dur="500"/>
                                        <p:tgtEl>
                                          <p:spTgt spid="6">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
                                            <p:bg/>
                                          </p:spTgt>
                                        </p:tgtEl>
                                        <p:attrNameLst>
                                          <p:attrName>style.visibility</p:attrName>
                                        </p:attrNameLst>
                                      </p:cBhvr>
                                      <p:to>
                                        <p:strVal val="visible"/>
                                      </p:to>
                                    </p:set>
                                    <p:animEffect transition="in" filter="fade">
                                      <p:cBhvr>
                                        <p:cTn id="40" dur="500"/>
                                        <p:tgtEl>
                                          <p:spTgt spid="7">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Effect transition="in" filter="fade">
                                      <p:cBhvr>
                                        <p:cTn id="43" dur="500"/>
                                        <p:tgtEl>
                                          <p:spTgt spid="7">
                                            <p:txEl>
                                              <p:pRg st="0" end="0"/>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9">
                                            <p:bg/>
                                          </p:spTgt>
                                        </p:tgtEl>
                                        <p:attrNameLst>
                                          <p:attrName>style.visibility</p:attrName>
                                        </p:attrNameLst>
                                      </p:cBhvr>
                                      <p:to>
                                        <p:strVal val="visible"/>
                                      </p:to>
                                    </p:set>
                                    <p:animEffect transition="in" filter="fade">
                                      <p:cBhvr>
                                        <p:cTn id="48" dur="500"/>
                                        <p:tgtEl>
                                          <p:spTgt spid="9">
                                            <p:bg/>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9">
                                            <p:txEl>
                                              <p:pRg st="0" end="0"/>
                                            </p:txEl>
                                          </p:spTgt>
                                        </p:tgtEl>
                                        <p:attrNameLst>
                                          <p:attrName>style.visibility</p:attrName>
                                        </p:attrNameLst>
                                      </p:cBhvr>
                                      <p:to>
                                        <p:strVal val="visible"/>
                                      </p:to>
                                    </p:set>
                                    <p:animEffect transition="in" filter="fade">
                                      <p:cBhvr>
                                        <p:cTn id="51" dur="500"/>
                                        <p:tgtEl>
                                          <p:spTgt spid="9">
                                            <p:txEl>
                                              <p:pRg st="0" end="0"/>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0">
                                            <p:bg/>
                                          </p:spTgt>
                                        </p:tgtEl>
                                        <p:attrNameLst>
                                          <p:attrName>style.visibility</p:attrName>
                                        </p:attrNameLst>
                                      </p:cBhvr>
                                      <p:to>
                                        <p:strVal val="visible"/>
                                      </p:to>
                                    </p:set>
                                    <p:animEffect transition="in" filter="fade">
                                      <p:cBhvr>
                                        <p:cTn id="56" dur="500"/>
                                        <p:tgtEl>
                                          <p:spTgt spid="10">
                                            <p:bg/>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
                                            <p:txEl>
                                              <p:pRg st="0" end="0"/>
                                            </p:txEl>
                                          </p:spTgt>
                                        </p:tgtEl>
                                        <p:attrNameLst>
                                          <p:attrName>style.visibility</p:attrName>
                                        </p:attrNameLst>
                                      </p:cBhvr>
                                      <p:to>
                                        <p:strVal val="visible"/>
                                      </p:to>
                                    </p:set>
                                    <p:animEffect transition="in" filter="fade">
                                      <p:cBhvr>
                                        <p:cTn id="59"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05_1#854c092c8.choices?vja=1&amp;pid=1cc29b885&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.unfold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B.command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C.operate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.distribute</a:t>
            </a:r>
            <a:endParaRPr lang="en-US" altLang="zh-CN" sz="2000" dirty="0"/>
          </a:p>
        </p:txBody>
      </p:sp>
      <p:sp>
        <p:nvSpPr>
          <p:cNvPr id="3" name="QC_7_AN.506_1#854c092c8.bracket?vja=1&amp;pid=1cc29b885&amp;color=0,0,0&amp;vpa=232&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AS.507_1#854c092c8?vja=1&amp;pid=1cc29b885&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direct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Milan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Linate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Copenhagen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Denmark可知，飞机飞行的航线是从米兰利纳特机场到丹麦的哥本哈根。故选C项。operate意为“操作；（使）运行”；distribute意为“分配”。</a:t>
            </a:r>
            <a:endParaRPr lang="en-US" altLang="zh-CN" sz="2200" dirty="0"/>
          </a:p>
        </p:txBody>
      </p:sp>
      <p:sp>
        <p:nvSpPr>
          <p:cNvPr id="5" name="QC_7_BD.508_1#be784af02.choices?vja=1&amp;pid=1cc29b885&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B.profession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C.trade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.service</a:t>
            </a:r>
            <a:endParaRPr lang="en-US" altLang="zh-CN" sz="2000" dirty="0"/>
          </a:p>
        </p:txBody>
      </p:sp>
      <p:sp>
        <p:nvSpPr>
          <p:cNvPr id="6" name="QC_7_AN.509_1#be784af02.bracket?vja=1&amp;pid=1cc29b885&amp;color=0,0,0&amp;vpa=233&amp;vtp=1"/>
          <p:cNvSpPr/>
          <p:nvPr/>
        </p:nvSpPr>
        <p:spPr>
          <a:xfrm>
            <a:off x="1176401" y="2504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7_AS.510_1#be784af02?vja=1&amp;pid=1cc29b885&amp;color=0,0,0&amp;vtp=1"/>
          <p:cNvSpPr/>
          <p:nvPr/>
        </p:nvSpPr>
        <p:spPr>
          <a:xfrm>
            <a:off x="722376" y="2928747"/>
            <a:ext cx="10753344" cy="2294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MD-87</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direct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Milan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Linate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Copenhagen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Denmark.”中的a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direct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flight可知，此处指这趟航班。service在此处意为“班次”。</a:t>
            </a:r>
            <a:r>
              <a:rPr lang="en-US" altLang="zh-CN" sz="2000" b="0" i="0" dirty="0" err="1">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故选D项</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QC_7_AS.510_1#be784af02?vja=1&amp;pid=1cc29b885&amp;color=0,0,0&amp;vtp=1"/>
          <p:cNvSpPr/>
          <p:nvPr/>
        </p:nvSpPr>
        <p:spPr>
          <a:xfrm>
            <a:off x="722376" y="862555"/>
            <a:ext cx="10753344" cy="2294255"/>
          </a:xfrm>
          <a:prstGeom prst="rect">
            <a:avLst/>
          </a:prstGeom>
          <a:noFill/>
        </p:spPr>
        <p:txBody>
          <a:bodyPr wrap="square" lIns="0" tIns="0" rIns="0" bIns="0" rtlCol="0" anchor="t"/>
          <a:lstStyle/>
          <a:p>
            <a:pPr algn="l">
              <a:lnSpc>
                <a:spcPct val="125000"/>
              </a:lnSpc>
            </a:pPr>
            <a:r>
              <a:rPr lang="en-US" altLang="zh-CN" sz="2000" b="1" i="0" dirty="0" err="1">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service熟词生义</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熟义：</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.服务</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生义：</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.班次，车次</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Effect transition="in" filter="fade">
                                      <p:cBhvr>
                                        <p:cTn id="13" dur="500"/>
                                        <p:tgtEl>
                                          <p:spTgt spid="7">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xEl>
                                              <p:pRg st="2" end="2"/>
                                            </p:txEl>
                                          </p:spTgt>
                                        </p:tgtEl>
                                        <p:attrNameLst>
                                          <p:attrName>style.visibility</p:attrName>
                                        </p:attrNameLst>
                                      </p:cBhvr>
                                      <p:to>
                                        <p:strVal val="visible"/>
                                      </p:to>
                                    </p:set>
                                    <p:animEffect transition="in" filter="fade">
                                      <p:cBhvr>
                                        <p:cTn id="16"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11_1#9d9fd6e33.choices?vja=1&amp;pid=1cc29b885&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.depart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B.transform</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C.orbit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a:t>
            </a:r>
            <a:endParaRPr lang="en-US" altLang="zh-CN" sz="2000" dirty="0"/>
          </a:p>
        </p:txBody>
      </p:sp>
      <p:sp>
        <p:nvSpPr>
          <p:cNvPr id="3" name="QC_7_AN.512_1#9d9fd6e33.bracket?vja=1&amp;pid=1cc29b885&amp;color=0,0,0&amp;vpa=234&amp;vtp=1"/>
          <p:cNvSpPr/>
          <p:nvPr/>
        </p:nvSpPr>
        <p:spPr>
          <a:xfrm>
            <a:off x="1176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AS.513_1#9d9fd6e33?vja=1&amp;pid=1cc29b885&amp;color=0,0,0&amp;vtp=1"/>
          <p:cNvSpPr/>
          <p:nvPr/>
        </p:nvSpPr>
        <p:spPr>
          <a:xfrm>
            <a:off x="722376" y="1315847"/>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Milan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Linate和下文的“Headed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board.”可知，这架飞机也要从米兰利纳特机场出发。故选A项。depart意为“离开；出发”；transform意为“使改观”；orbit意为“围绕</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运动”；enter意为“进入”。</a:t>
            </a:r>
            <a:endParaRPr lang="en-US" altLang="zh-CN" sz="2200" dirty="0"/>
          </a:p>
        </p:txBody>
      </p:sp>
      <p:sp>
        <p:nvSpPr>
          <p:cNvPr id="5" name="QC_7_BD.514_1#ce049a842.choices?vja=1&amp;pid=1cc29b885&amp;color=0,0,0&amp;vtp=1"/>
          <p:cNvSpPr/>
          <p:nvPr/>
        </p:nvSpPr>
        <p:spPr>
          <a:xfrm>
            <a:off x="722376" y="24913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B.reduce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C.enhance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.recover</a:t>
            </a:r>
            <a:endParaRPr lang="en-US" altLang="zh-CN" sz="2000" dirty="0"/>
          </a:p>
        </p:txBody>
      </p:sp>
      <p:sp>
        <p:nvSpPr>
          <p:cNvPr id="6" name="QC_7_AN.515_1#ce049a842.bracket?vja=1&amp;pid=1cc29b885&amp;color=0,0,0&amp;vpa=235&amp;vtp=1"/>
          <p:cNvSpPr/>
          <p:nvPr/>
        </p:nvSpPr>
        <p:spPr>
          <a:xfrm>
            <a:off x="1176401" y="24913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7_AS.516_1#ce049a842?vja=1&amp;pid=1cc29b885&amp;color=0,0,0&amp;vtp=1"/>
          <p:cNvSpPr/>
          <p:nvPr/>
        </p:nvSpPr>
        <p:spPr>
          <a:xfrm>
            <a:off x="722376" y="29160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根据上文的foggy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conditions和空后的visibility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minimal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levels可知，这种天气会降低能见度。故选B项。</a:t>
            </a:r>
            <a:endParaRPr lang="en-US" altLang="zh-CN" sz="2200" dirty="0"/>
          </a:p>
        </p:txBody>
      </p:sp>
      <p:sp>
        <p:nvSpPr>
          <p:cNvPr id="8" name="QC_7_BD.517_1#ca8934eed.choices?vja=1&amp;pid=1cc29b885&amp;color=0,0,0&amp;vtp=1"/>
          <p:cNvSpPr/>
          <p:nvPr/>
        </p:nvSpPr>
        <p:spPr>
          <a:xfrm>
            <a:off x="722376" y="37232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.current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B.magical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C.odd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.severe</a:t>
            </a:r>
            <a:endParaRPr lang="en-US" altLang="zh-CN" sz="2000" dirty="0"/>
          </a:p>
        </p:txBody>
      </p:sp>
      <p:sp>
        <p:nvSpPr>
          <p:cNvPr id="9" name="QC_7_AN.518_1#ca8934eed.bracket?vja=1&amp;pid=1cc29b885&amp;color=0,0,0&amp;vpa=236&amp;vtp=1"/>
          <p:cNvSpPr/>
          <p:nvPr/>
        </p:nvSpPr>
        <p:spPr>
          <a:xfrm>
            <a:off x="1176401" y="37232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7_AS.519_1#ca8934eed?vja=1&amp;pid=1cc29b885&amp;color=0,0,0&amp;vtp=1"/>
          <p:cNvSpPr/>
          <p:nvPr/>
        </p:nvSpPr>
        <p:spPr>
          <a:xfrm>
            <a:off x="722376" y="41479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根据空前的Such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visibility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minimal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levels可知，因为能见度低，所以会带来严重的操作问题。故选D项。severe意为“十分严重的”。</a:t>
            </a:r>
            <a:endParaRPr lang="en-US" altLang="zh-CN" sz="2200" dirty="0"/>
          </a:p>
        </p:txBody>
      </p:sp>
      <p:sp>
        <p:nvSpPr>
          <p:cNvPr id="11" name="QC_7_BD.520_1#47ffca096.choices?vja=1&amp;pid=1cc29b885&amp;color=0,0,0&amp;vtp=1"/>
          <p:cNvSpPr/>
          <p:nvPr/>
        </p:nvSpPr>
        <p:spPr>
          <a:xfrm>
            <a:off x="722376" y="49551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.danger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C.prejudice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.response</a:t>
            </a:r>
            <a:endParaRPr lang="en-US" altLang="zh-CN" sz="2000" dirty="0"/>
          </a:p>
        </p:txBody>
      </p:sp>
      <p:sp>
        <p:nvSpPr>
          <p:cNvPr id="12" name="QC_7_AN.521_1#47ffca096.bracket?vja=1&amp;pid=1cc29b885&amp;color=0,0,0&amp;vpa=237&amp;vtp=1"/>
          <p:cNvSpPr/>
          <p:nvPr/>
        </p:nvSpPr>
        <p:spPr>
          <a:xfrm>
            <a:off x="1176401" y="49551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3" name="QC_7_AS.522_1#47ffca096?vja=1&amp;pid=1cc29b885&amp;color=0,0,0&amp;vtp=1"/>
          <p:cNvSpPr/>
          <p:nvPr/>
        </p:nvSpPr>
        <p:spPr>
          <a:xfrm>
            <a:off x="722376" y="5379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根据空后的as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misunderstandings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deadly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visibility可知，这是非常危险的。故选A项。prejudice意为“偏见”；response意为“反应”。</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23_1#6ca4727c1.choices?vja=1&amp;pid=1cc29b885&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.Therefore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B.Thankfully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C.Literally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endParaRPr lang="en-US" altLang="zh-CN" sz="2000" dirty="0"/>
          </a:p>
        </p:txBody>
      </p:sp>
      <p:sp>
        <p:nvSpPr>
          <p:cNvPr id="3" name="QC_7_AN.524_1#6ca4727c1.bracket?vja=1&amp;pid=1cc29b885&amp;color=0,0,0&amp;vpa=238&amp;vtp=1"/>
          <p:cNvSpPr/>
          <p:nvPr/>
        </p:nvSpPr>
        <p:spPr>
          <a:xfrm>
            <a:off x="1303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AS.525_1#6ca4727c1?vja=1&amp;pid=1cc29b885&amp;color=0,0,0&amp;vtp=1"/>
          <p:cNvSpPr/>
          <p:nvPr/>
        </p:nvSpPr>
        <p:spPr>
          <a:xfrm>
            <a:off x="722376" y="1315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根据空后的stated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conditions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flying可知，此处与前文存在转折关系。故选D项。literally意为“字面上”。</a:t>
            </a:r>
            <a:endParaRPr lang="en-US" altLang="zh-CN" sz="2200" dirty="0"/>
          </a:p>
        </p:txBody>
      </p:sp>
      <p:sp>
        <p:nvSpPr>
          <p:cNvPr id="5" name="QC_7_BD.526_1#35af7a5f9.choices?vja=1&amp;pid=1cc29b885&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B.suitable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C.convenient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.ready</a:t>
            </a:r>
            <a:endParaRPr lang="en-US" altLang="zh-CN" sz="2000" dirty="0"/>
          </a:p>
        </p:txBody>
      </p:sp>
      <p:sp>
        <p:nvSpPr>
          <p:cNvPr id="6" name="QC_7_AN.527_1#35af7a5f9.bracket?vja=1&amp;pid=1cc29b885&amp;color=0,0,0&amp;vpa=239&amp;vtp=1"/>
          <p:cNvSpPr/>
          <p:nvPr/>
        </p:nvSpPr>
        <p:spPr>
          <a:xfrm>
            <a:off x="1294003" y="2123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7_AS.528_1#35af7a5f9?vja=1&amp;pid=1cc29b885&amp;color=0,0,0&amp;vtp=1"/>
          <p:cNvSpPr/>
          <p:nvPr/>
        </p:nvSpPr>
        <p:spPr>
          <a:xfrm>
            <a:off x="722376" y="25477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Cessna’s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pilots,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runway”可知，机场负责人认为天气条件适合飞行，才造成后来的事故。故选B项。</a:t>
            </a:r>
            <a:endParaRPr lang="en-US" altLang="zh-CN" sz="2200" dirty="0"/>
          </a:p>
        </p:txBody>
      </p:sp>
      <p:sp>
        <p:nvSpPr>
          <p:cNvPr id="8" name="QC_7_BD.529_1#53a8623b8.choices?vja=1&amp;pid=1cc29b885&amp;color=0,0,0&amp;vtp=1"/>
          <p:cNvSpPr/>
          <p:nvPr/>
        </p:nvSpPr>
        <p:spPr>
          <a:xfrm>
            <a:off x="722376" y="3354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.engaged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B.connected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.experienced</a:t>
            </a:r>
            <a:endParaRPr lang="en-US" altLang="zh-CN" sz="2000" dirty="0"/>
          </a:p>
        </p:txBody>
      </p:sp>
      <p:sp>
        <p:nvSpPr>
          <p:cNvPr id="9" name="QC_7_AN.530_1#53a8623b8.bracket?vja=1&amp;pid=1cc29b885&amp;color=0,0,0&amp;vpa=240&amp;vtp=1"/>
          <p:cNvSpPr/>
          <p:nvPr/>
        </p:nvSpPr>
        <p:spPr>
          <a:xfrm>
            <a:off x="1303401" y="3354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7_AS.531_1#53a8623b8?vja=1&amp;pid=1cc29b885&amp;color=0,0,0&amp;vtp=1"/>
          <p:cNvSpPr/>
          <p:nvPr/>
        </p:nvSpPr>
        <p:spPr>
          <a:xfrm>
            <a:off x="722376" y="37796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根据空后的took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runway可知，飞行员在雾中迷失了方向。故选C项。lost意为“迷失的”。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32_1#da4712a5f.choices?vja=1&amp;pid=1cc29b885&amp;color=0,0,0&amp;mp=1&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B.emphasized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C.ignored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.generated</a:t>
            </a:r>
            <a:endParaRPr lang="en-US" altLang="zh-CN" sz="2000" dirty="0"/>
          </a:p>
        </p:txBody>
      </p:sp>
      <p:sp>
        <p:nvSpPr>
          <p:cNvPr id="3" name="QC_7_AN.533_1#da4712a5f.bracket?vja=1&amp;pid=1cc29b885&amp;color=0,0,0&amp;mp=1&amp;vpa=241&amp;vtp=1"/>
          <p:cNvSpPr/>
          <p:nvPr/>
        </p:nvSpPr>
        <p:spPr>
          <a:xfrm>
            <a:off x="1303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AS.534_1#da4712a5f?vja=1&amp;pid=1cc29b885&amp;color=0,0,0&amp;vtp=1"/>
          <p:cNvSpPr/>
          <p:nvPr/>
        </p:nvSpPr>
        <p:spPr>
          <a:xfrm>
            <a:off x="722376" y="1315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根据空后的if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radar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airport可知，如果有雷达系统，就会注意到这一点。故选A项。ignore意为“忽视”；generate意为“产生”。</a:t>
            </a:r>
            <a:endParaRPr lang="en-US" altLang="zh-CN" sz="2200" dirty="0"/>
          </a:p>
        </p:txBody>
      </p:sp>
      <p:sp>
        <p:nvSpPr>
          <p:cNvPr id="5" name="QC_7_BD.535_1#20a7aaf1a.choices?vja=1&amp;pid=1cc29b885&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.replaced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B.crashed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C.contrasted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.quarrelled</a:t>
            </a:r>
            <a:endParaRPr lang="en-US" altLang="zh-CN" sz="2000" dirty="0"/>
          </a:p>
        </p:txBody>
      </p:sp>
      <p:sp>
        <p:nvSpPr>
          <p:cNvPr id="6" name="QC_7_AN.536_1#20a7aaf1a.bracket?vja=1&amp;pid=1cc29b885&amp;color=0,0,0&amp;vpa=242&amp;vtp=1"/>
          <p:cNvSpPr/>
          <p:nvPr/>
        </p:nvSpPr>
        <p:spPr>
          <a:xfrm>
            <a:off x="1303401" y="2123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7_AS.537_1#20a7aaf1a?vja=1&amp;pid=1cc29b885&amp;color=0,0,0&amp;vtp=1"/>
          <p:cNvSpPr/>
          <p:nvPr/>
        </p:nvSpPr>
        <p:spPr>
          <a:xfrm>
            <a:off x="722376" y="25062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根据语境和第一段中的a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crash可知，两架飞机发生了碰撞。故选B项。</a:t>
            </a:r>
            <a:endParaRPr lang="en-US" altLang="zh-CN" sz="2200" dirty="0"/>
          </a:p>
        </p:txBody>
      </p:sp>
      <p:sp>
        <p:nvSpPr>
          <p:cNvPr id="8" name="QC_7_BD.538_1#2846755f4.choices?vja=1&amp;pid=1cc29b885&amp;color=0,0,0&amp;vtp=1"/>
          <p:cNvSpPr/>
          <p:nvPr/>
        </p:nvSpPr>
        <p:spPr>
          <a:xfrm>
            <a:off x="722376" y="2895600"/>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.dressed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B.absorbed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C.buried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.involved</a:t>
            </a:r>
            <a:endParaRPr lang="en-US" altLang="zh-CN" sz="2000" dirty="0"/>
          </a:p>
        </p:txBody>
      </p:sp>
      <p:sp>
        <p:nvSpPr>
          <p:cNvPr id="9" name="QC_7_AN.539_1#2846755f4.bracket?vja=1&amp;pid=1cc29b885&amp;color=0,0,0&amp;vpa=243&amp;vtp=1"/>
          <p:cNvSpPr/>
          <p:nvPr/>
        </p:nvSpPr>
        <p:spPr>
          <a:xfrm>
            <a:off x="1303401" y="28956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7_AS.540_1#2846755f4?vja=1&amp;pid=1cc29b885&amp;color=0,0,0&amp;vtp=1"/>
          <p:cNvSpPr/>
          <p:nvPr/>
        </p:nvSpPr>
        <p:spPr>
          <a:xfrm>
            <a:off x="722376" y="33224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根据空后的in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tragedy可知，此处指卷入这场悲剧的人都遇难了。故选D项。（be）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involved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in意为“卷入</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69_1#d2154f521?vja=1&amp;pid=9904cf6c8&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3" name="QB_7_AN.70_1#d2154f521.blank?vja=1&amp;pid=9904cf6c8&amp;color=0,0,0&amp;vpa=43&amp;vtp=1"/>
          <p:cNvSpPr/>
          <p:nvPr/>
        </p:nvSpPr>
        <p:spPr>
          <a:xfrm>
            <a:off x="1062101" y="858013"/>
            <a:ext cx="550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
        <p:nvSpPr>
          <p:cNvPr id="4" name="QB_7_AS.71_1#d2154f521?vja=1&amp;pid=9904cf6c8&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分析句子结构可知，本句包含两个并列的主语从句，设空处引导第一个主语从句，且设空处在从句中作like的宾语，表示“太空中的日常生活是什么样子”，应用what引导该从句。</a:t>
            </a:r>
            <a:endParaRPr lang="en-US" altLang="zh-CN" sz="2200" dirty="0"/>
          </a:p>
        </p:txBody>
      </p:sp>
      <p:sp>
        <p:nvSpPr>
          <p:cNvPr id="5" name="QB_7_BD.72_1#b091d8660?vja=1&amp;pid=9904cf6c8&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6" name="QB_7_AN.73_1#b091d8660.blank?vja=1&amp;pid=9904cf6c8&amp;color=0,0,0&amp;vpa=44&amp;vtp=1"/>
          <p:cNvSpPr/>
          <p:nvPr/>
        </p:nvSpPr>
        <p:spPr>
          <a:xfrm>
            <a:off x="1049401" y="2084959"/>
            <a:ext cx="450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loss</a:t>
            </a:r>
            <a:endParaRPr lang="en-US" altLang="zh-CN" sz="2000" dirty="0"/>
          </a:p>
        </p:txBody>
      </p:sp>
      <p:sp>
        <p:nvSpPr>
          <p:cNvPr id="7" name="QB_7_AS.74_1#b091d8660?vja=1&amp;pid=9904cf6c8&amp;color=0,0,0&amp;vtp=1"/>
          <p:cNvSpPr/>
          <p:nvPr/>
        </p:nvSpPr>
        <p:spPr>
          <a:xfrm>
            <a:off x="722376" y="2506282"/>
            <a:ext cx="11091863"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该空前有定冠词the，后有介词of，此处应填名词，故填loss。the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gravity意为“失重”。</a:t>
            </a:r>
            <a:endParaRPr lang="en-US" altLang="zh-CN" sz="2200" dirty="0"/>
          </a:p>
        </p:txBody>
      </p:sp>
      <p:sp>
        <p:nvSpPr>
          <p:cNvPr id="8" name="QB_7_BD.75_1#5c0b38ff1?vja=1&amp;pid=9904cf6c8&amp;color=0,0,0&amp;vtp=1"/>
          <p:cNvSpPr/>
          <p:nvPr/>
        </p:nvSpPr>
        <p:spPr>
          <a:xfrm>
            <a:off x="722376" y="28956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9" name="QB_7_AN.76_1#5c0b38ff1.blank?vja=1&amp;pid=9904cf6c8&amp;color=0,0,0&amp;vpa=45&amp;vtp=1"/>
          <p:cNvSpPr/>
          <p:nvPr/>
        </p:nvSpPr>
        <p:spPr>
          <a:xfrm>
            <a:off x="1062101" y="2857500"/>
            <a:ext cx="1182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themselves</a:t>
            </a:r>
            <a:endParaRPr lang="en-US" altLang="zh-CN" sz="2000" dirty="0"/>
          </a:p>
        </p:txBody>
      </p:sp>
      <p:sp>
        <p:nvSpPr>
          <p:cNvPr id="10" name="QB_7_AS.77_1#5c0b38ff1?vja=1&amp;pid=9904cf6c8&amp;color=0,0,0&amp;vtp=1"/>
          <p:cNvSpPr/>
          <p:nvPr/>
        </p:nvSpPr>
        <p:spPr>
          <a:xfrm>
            <a:off x="722376" y="33224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分析句子结构可知，设空处作attach的宾语，且宾语和主语指同一对象，即astronauts，故填反身代词themselves。</a:t>
            </a:r>
            <a:endParaRPr lang="en-US" altLang="zh-CN" sz="2200" dirty="0"/>
          </a:p>
        </p:txBody>
      </p:sp>
      <p:sp>
        <p:nvSpPr>
          <p:cNvPr id="11" name="QB_7_BD.78_1#0fb373bd2?vja=1&amp;pid=9904cf6c8&amp;color=0,0,0&amp;vtp=1"/>
          <p:cNvSpPr/>
          <p:nvPr/>
        </p:nvSpPr>
        <p:spPr>
          <a:xfrm>
            <a:off x="722376" y="41296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12" name="QB_7_AN.79_1#0fb373bd2.blank?vja=1&amp;pid=9904cf6c8&amp;color=0,0,0&amp;vpa=46&amp;vtp=1"/>
          <p:cNvSpPr/>
          <p:nvPr/>
        </p:nvSpPr>
        <p:spPr>
          <a:xfrm>
            <a:off x="1024001" y="4091559"/>
            <a:ext cx="101441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fixed</a:t>
            </a:r>
            <a:endParaRPr lang="en-US" altLang="zh-CN" sz="2000" dirty="0"/>
          </a:p>
        </p:txBody>
      </p:sp>
      <p:sp>
        <p:nvSpPr>
          <p:cNvPr id="13" name="QB_7_AS.80_1#0fb373bd2?vja=1&amp;pid=9904cf6c8&amp;color=0,0,0&amp;vtp=1"/>
          <p:cNvSpPr/>
          <p:nvPr/>
        </p:nvSpPr>
        <p:spPr>
          <a:xfrm>
            <a:off x="722376" y="45543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设空处作从句的谓语，which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指代sleeping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bags，与fix之间为被动关系；再根据全文主体时态可知，此处应用一般现在时的被动语态，主语表复数概念，故填are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fixed。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4901ec3ff?vja=1&amp;pid=b82a47b20&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6_BD#4901ec3ff?vja=1&amp;pid=b82a47b20&amp;color=0,0,0&amp;tib=255,255,255&amp;iip=6&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6_BD#4901ec3ff?vja=1&amp;pid=b82a47b20&amp;color=0,0,0&amp;vtp=1"/>
          <p:cNvSpPr/>
          <p:nvPr/>
        </p:nvSpPr>
        <p:spPr>
          <a:xfrm>
            <a:off x="722377" y="1737184"/>
            <a:ext cx="10749631" cy="1109853"/>
          </a:xfrm>
          <a:prstGeom prst="rect">
            <a:avLst/>
          </a:prstGeom>
          <a:noFill/>
        </p:spPr>
        <p:txBody>
          <a:bodyPr wrap="square" lIns="0" tIns="0" rIns="0" bIns="0" rtlCol="0" anchor="t"/>
          <a:lstStyle/>
          <a:p>
            <a:pPr algn="l">
              <a:lnSpc>
                <a:spcPct val="125000"/>
              </a:lnSpc>
            </a:pP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6&amp;</a:t>
            </a: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进阶词汇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1.visibility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.能见度，能见距离；可见性</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2.clearance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.（飞机起降的）许可，准许；间距，间隙；清理，清除</a:t>
            </a:r>
            <a:endParaRPr lang="en-US" altLang="zh-CN" sz="100" dirty="0"/>
          </a:p>
        </p:txBody>
      </p:sp>
    </p:spTree>
  </p:cSld>
  <p:clrMapOvr>
    <a:masterClrMapping/>
  </p:clrMapOvr>
  <p:transition>
    <p:fade/>
  </p:transition>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aaf507d0a.fixed?vja=1&amp;pid=3e7b3840b&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04</a:t>
            </a:r>
            <a:endParaRPr lang="en-US" altLang="zh-CN" sz="7200" dirty="0"/>
          </a:p>
        </p:txBody>
      </p:sp>
      <p:sp>
        <p:nvSpPr>
          <p:cNvPr id="3" name="C_3_BD#aaf507d0a.fixed?vja=1&amp;pid=3e7b3840b&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单元限时小卷</a:t>
            </a:r>
            <a:endParaRPr lang="en-US" altLang="zh-CN" sz="4400" dirty="0"/>
          </a:p>
        </p:txBody>
      </p:sp>
      <p:sp>
        <p:nvSpPr>
          <p:cNvPr id="4" name="C_3#aaf507d0a.fixed?vja=1&amp;pid=3e7b3840b&amp;color=255,255,255&amp;vtp=1"/>
          <p:cNvSpPr/>
          <p:nvPr/>
        </p:nvSpPr>
        <p:spPr>
          <a:xfrm>
            <a:off x="0" y="4288536"/>
            <a:ext cx="12188952" cy="356616"/>
          </a:xfrm>
          <a:prstGeom prst="rect">
            <a:avLst/>
          </a:prstGeom>
          <a:noFill/>
        </p:spPr>
        <p:txBody>
          <a:bodyPr wrap="square" lIns="0" tIns="0" rIns="0" bIns="0" rtlCol="0" anchor="ctr"/>
          <a:lstStyle/>
          <a:p>
            <a:pPr algn="ctr">
              <a:lnSpc>
                <a:spcPct val="100000"/>
              </a:lnSpc>
            </a:pPr>
            <a:r>
              <a:rPr lang="en-US" altLang="zh-CN" sz="2000" b="0"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建议用时：54分钟</a:t>
            </a:r>
            <a:endParaRPr lang="en-US" altLang="zh-CN" sz="2000" dirty="0"/>
          </a:p>
        </p:txBody>
      </p:sp>
    </p:spTree>
  </p:cSld>
  <p:clrMapOvr>
    <a:masterClrMapping/>
  </p:clrMapOvr>
  <p:transition>
    <p:fade/>
  </p:transition>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41_1#f96c1bd81?vja=1&amp;pid=ef81aa074&amp;color=0,0,0&amp;vtp=1&amp;bt=1"/>
          <p:cNvSpPr/>
          <p:nvPr/>
        </p:nvSpPr>
        <p:spPr>
          <a:xfrm>
            <a:off x="722376" y="900000"/>
            <a:ext cx="10753344" cy="5248656"/>
          </a:xfrm>
          <a:prstGeom prst="rect">
            <a:avLst/>
          </a:prstGeom>
          <a:noFill/>
        </p:spPr>
        <p:txBody>
          <a:bodyPr wrap="square" lIns="0" tIns="0" rIns="0" bIns="0" rtlCol="0" anchor="t"/>
          <a:lstStyle/>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[安徽示范高中培优联盟2025高二联考]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spirits.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gadget,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purchasing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phenomenon,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“retail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therapy”,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accepted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despite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drawbacks.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retail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therapy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short-term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acquiring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satisfaction.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diversion,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individuals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temporary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escape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sadness.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comforting.</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Retail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therapy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enhances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self-expression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confidence.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preferences,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uncertainty,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41_1#f96c1bd81?vja=1&amp;pid=ef81aa074&amp;color=0,0,0&amp;vtp=1&amp;bt=1"/>
          <p:cNvSpPr/>
          <p:nvPr/>
        </p:nvSpPr>
        <p:spPr>
          <a:xfrm>
            <a:off x="722376" y="900000"/>
            <a:ext cx="10753344" cy="2247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retail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therapy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purchases.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aspect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fosters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well-being.</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retail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therapy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temporary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relief,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Excessive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regrets.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sz="2000" dirty="0"/>
          </a:p>
        </p:txBody>
      </p:sp>
      <p:sp>
        <p:nvSpPr>
          <p:cNvPr id="3" name="QM_5_EX.542_1#f96c1bd81?vja=1&amp;pid=ef81aa074&amp;color=0,0,0&amp;vtp=1"/>
          <p:cNvSpPr/>
          <p:nvPr/>
        </p:nvSpPr>
        <p:spPr>
          <a:xfrm>
            <a:off x="722376" y="3188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本文是一篇说明文，主要介绍了“购物疗法”这一现象，说明了人们进行购物能带来愉悦感的原因，同时指出过度购物可能带来负面影响，应该适度购物。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43_1#1739c6df1?vja=1&amp;pid=f96c1bd8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retail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therapy?(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544_1#1739c6df1.bracket?vja=1&amp;pid=f96c1bd81&amp;color=0,0,0&amp;vpa=244&amp;vtp=1"/>
          <p:cNvSpPr/>
          <p:nvPr/>
        </p:nvSpPr>
        <p:spPr>
          <a:xfrm>
            <a:off x="8401114"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BD.543_2#1739c6df1.choices?vja=1&amp;pid=f96c1bd81&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A.Passing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leisure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brief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happiness.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C.Showing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belongings.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basis.</a:t>
            </a:r>
            <a:endParaRPr lang="en-US" altLang="zh-CN" sz="2000" dirty="0"/>
          </a:p>
        </p:txBody>
      </p:sp>
      <p:sp>
        <p:nvSpPr>
          <p:cNvPr id="5" name="QC_6_AS.545_1#1739c6df1?vja=1&amp;pid=f96c1bd81&amp;color=0,0,0&amp;vtp=1"/>
          <p:cNvSpPr/>
          <p:nvPr/>
        </p:nvSpPr>
        <p:spPr>
          <a:xfrm>
            <a:off x="722376" y="2077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细节理解题。根据第二段中的“First,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provides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short-term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happiness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boost.Research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acquiring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surge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excitement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satisfaction.”可知，参与购物疗法的原因可能是购物能短暂地提升幸福感，购买新物品可能会带来兴奋感和满足感。故选B项。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46_1#11a495ad6?vja=1&amp;pid=f96c1bd8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enhance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self-esteem?(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547_1#11a495ad6.bracket?vja=1&amp;pid=f96c1bd81&amp;color=0,0,0&amp;vpa=245&amp;vtp=1"/>
          <p:cNvSpPr/>
          <p:nvPr/>
        </p:nvSpPr>
        <p:spPr>
          <a:xfrm>
            <a:off x="6235764"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BD.546_2#11a495ad6.choices?vja=1&amp;pid=f96c1bd81&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fostering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enabling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values.</a:t>
            </a:r>
            <a:endParaRPr lang="en-US" altLang="zh-CN" sz="2000" dirty="0"/>
          </a:p>
        </p:txBody>
      </p:sp>
      <p:sp>
        <p:nvSpPr>
          <p:cNvPr id="5" name="QC_6_AS.548_1#11a495ad6?vja=1&amp;pid=f96c1bd81&amp;color=0,0,0&amp;vtp=1"/>
          <p:cNvSpPr/>
          <p:nvPr/>
        </p:nvSpPr>
        <p:spPr>
          <a:xfrm>
            <a:off x="722376" y="2839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reflect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values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preferences,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connected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identities.Finding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‘perfect’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item</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hievement.”可知，人们选择的物品往往反映他们的价值观和偏好，能帮助他们更贴近自己的身份，并且找到“完美”物品或得到一件好而不贵的商品会让人产生成就感。因此，通过购买反映个人价值观的产品，人们能够增强自尊。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49_1#826a6d173?vja=1&amp;pid=f96c1bd8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retail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therapy?(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550_1#826a6d173.bracket?vja=1&amp;pid=f96c1bd81&amp;color=0,0,0&amp;vpa=246&amp;vtp=1"/>
          <p:cNvSpPr/>
          <p:nvPr/>
        </p:nvSpPr>
        <p:spPr>
          <a:xfrm>
            <a:off x="6372289"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BD.549_2#826a6d173.choices?vja=1&amp;pid=f96c1bd81&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isolation.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prompts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management.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endParaRPr lang="en-US" altLang="zh-CN" sz="2000" dirty="0"/>
          </a:p>
        </p:txBody>
      </p:sp>
      <p:sp>
        <p:nvSpPr>
          <p:cNvPr id="5" name="QC_6_AS.551_1#826a6d173?vja=1&amp;pid=f96c1bd81&amp;color=0,0,0&amp;vtp=1"/>
          <p:cNvSpPr/>
          <p:nvPr/>
        </p:nvSpPr>
        <p:spPr>
          <a:xfrm>
            <a:off x="722376" y="2077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细节理解题。根据最后一段中的“Excessive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regrets.”可知，过度购物可能会导致经济压力和后悔，即购物疗法的一个潜在弊端是可能引发财务问题。故选B项。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52_1#3efce5f0a?vja=1&amp;pid=f96c1bd8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retail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therapy?(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553_1#3efce5f0a.bracket?vja=1&amp;pid=f96c1bd81&amp;color=0,0,0&amp;vpa=247&amp;vtp=1"/>
          <p:cNvSpPr/>
          <p:nvPr/>
        </p:nvSpPr>
        <p:spPr>
          <a:xfrm>
            <a:off x="6872478"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6_BD.552_2#3efce5f0a.choices?vja=1&amp;pid=f96c1bd81&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A.Cautiously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optimistic.</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.Slightly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critical.</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C.Completely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supportive.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.Entirely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dismissive.</a:t>
            </a:r>
            <a:endParaRPr lang="en-US" altLang="zh-CN" sz="2000" dirty="0"/>
          </a:p>
        </p:txBody>
      </p:sp>
      <p:sp>
        <p:nvSpPr>
          <p:cNvPr id="5" name="QC_6_AS.554_1#3efce5f0a?vja=1&amp;pid=f96c1bd81&amp;color=0,0,0&amp;vtp=1"/>
          <p:cNvSpPr/>
          <p:nvPr/>
        </p:nvSpPr>
        <p:spPr>
          <a:xfrm>
            <a:off x="722376" y="2077847"/>
            <a:ext cx="10753344" cy="2294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推理判断题。通读全文，尤其是根据最后一段中的it’s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practise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moderation和“when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mindfully,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valuable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tool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知，作者在文中既肯定了购物疗法的积极作用，如能带来短暂的快乐、增强自信等，也提到了其弊端，如过度购物会导致经济压力，并强调购物需要适度。由此可推知，作者对购物疗法的态度是谨慎且乐观的。故选A项。</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干扰项解读</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文中作者批评的是过度购物，而非购物疗法本身，排除B项。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55_1#12bcc5df0?vja=1&amp;pid=2101c84ff&amp;color=0,0,0&amp;vtp=1&amp;bt=1"/>
          <p:cNvSpPr/>
          <p:nvPr/>
        </p:nvSpPr>
        <p:spPr>
          <a:xfrm>
            <a:off x="722376" y="900000"/>
            <a:ext cx="10753344" cy="5217033"/>
          </a:xfrm>
          <a:prstGeom prst="rect">
            <a:avLst/>
          </a:prstGeom>
          <a:noFill/>
        </p:spPr>
        <p:txBody>
          <a:bodyPr wrap="square" lIns="0" tIns="0" rIns="0" bIns="0" rtlCol="0" anchor="t"/>
          <a:lstStyle/>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[全国新课标Ⅰ2024]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spellers.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submit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professionally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manuscript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原稿）.1.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editor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tolerate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trouble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correctly.</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dictionary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thesaurus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（同义词词典）.I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laptop’s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spellchecker.2.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plenty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dictionaries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thesauruses,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old-fashioned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Concise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Oxford</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Dictionary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Collins</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Thesaurus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just">
              <a:lnSpc>
                <a:spcPct val="123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precise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definition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differentiating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pronounced.</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two-volume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Shorter</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Oxford</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Dictionary</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bookshop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99</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2,672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exactly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163,000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combinations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idiomatic</a:t>
            </a:r>
            <a:endParaRPr lang="en-US" altLang="zh-CN" sz="2000" dirty="0"/>
          </a:p>
        </p:txBody>
      </p:sp>
      <p:sp>
        <p:nvSpPr>
          <p:cNvPr id="3" name="QM_5_AN.556_1#12bcc5df0.blank?vja=1&amp;pid=2101c84ff&amp;color=0,0,0&amp;vpa=248&amp;vtp=1"/>
          <p:cNvSpPr/>
          <p:nvPr/>
        </p:nvSpPr>
        <p:spPr>
          <a:xfrm>
            <a:off x="9602597" y="1236804"/>
            <a:ext cx="198438" cy="346583"/>
          </a:xfrm>
          <a:prstGeom prst="rect">
            <a:avLst/>
          </a:prstGeom>
          <a:noFill/>
        </p:spPr>
        <p:txBody>
          <a:bodyPr wrap="non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4" name="QM_5_AN.557_1#12bcc5df0.blank?vja=1&amp;pid=2101c84ff&amp;color=0,0,0&amp;vpa=249&amp;vtp=1"/>
          <p:cNvSpPr/>
          <p:nvPr/>
        </p:nvSpPr>
        <p:spPr>
          <a:xfrm>
            <a:off x="5704142" y="2361516"/>
            <a:ext cx="227013" cy="346583"/>
          </a:xfrm>
          <a:prstGeom prst="rect">
            <a:avLst/>
          </a:prstGeom>
          <a:noFill/>
        </p:spPr>
        <p:txBody>
          <a:bodyPr wrap="non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5" name="QM_5_AN.558_1#12bcc5df0.blank?vja=1&amp;pid=2101c84ff&amp;color=0,0,0&amp;vpa=250&amp;vtp=1"/>
          <p:cNvSpPr/>
          <p:nvPr/>
        </p:nvSpPr>
        <p:spPr>
          <a:xfrm>
            <a:off x="1481201" y="3861132"/>
            <a:ext cx="212725" cy="346583"/>
          </a:xfrm>
          <a:prstGeom prst="rect">
            <a:avLst/>
          </a:prstGeom>
          <a:noFill/>
        </p:spPr>
        <p:txBody>
          <a:bodyPr wrap="non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55_1#12bcc5df0?vja=1&amp;pid=2101c84ff&amp;color=0,0,0&amp;vtp=1&amp;bt=1"/>
          <p:cNvSpPr/>
          <p:nvPr/>
        </p:nvSpPr>
        <p:spPr>
          <a:xfrm>
            <a:off x="722376" y="768115"/>
            <a:ext cx="10753344" cy="2247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phrases.4.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hundred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dictionary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Samuel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Johnson’s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Dictionary</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1755.“To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dictionaries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（乏味）</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Johnson,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illustrating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definition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dull”.5.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minutes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rewarding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sz="2000" dirty="0"/>
          </a:p>
        </p:txBody>
      </p:sp>
      <p:sp>
        <p:nvSpPr>
          <p:cNvPr id="3" name="QM_5_BD.560_1#12bcc5df0?vja=1&amp;pid=2101c84ff&amp;color=0,0,0&amp;vtp=1"/>
          <p:cNvSpPr/>
          <p:nvPr/>
        </p:nvSpPr>
        <p:spPr>
          <a:xfrm>
            <a:off x="722376" y="3056513"/>
            <a:ext cx="10753344" cy="2628202"/>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dictionary.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account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context.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dictionary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pleasure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dictionary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spelling.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grammar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mistakes.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G.Dictionaries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2000" dirty="0"/>
          </a:p>
        </p:txBody>
      </p:sp>
      <p:sp>
        <p:nvSpPr>
          <p:cNvPr id="5" name="QM_5_AN.559_1#12bcc5df0.blank?vja=1&amp;pid=2101c84ff&amp;color=0,0,0&amp;vpa=251&amp;vtp=1"/>
          <p:cNvSpPr/>
          <p:nvPr/>
        </p:nvSpPr>
        <p:spPr>
          <a:xfrm>
            <a:off x="1784414" y="730015"/>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6" name="QM_5_AN.561_1#12bcc5df0.blank?vja=1&amp;pid=2101c84ff&amp;color=0,0,0&amp;vpa=252&amp;vtp=1"/>
          <p:cNvSpPr/>
          <p:nvPr/>
        </p:nvSpPr>
        <p:spPr>
          <a:xfrm>
            <a:off x="7668006" y="2254015"/>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M_5_EX.562_1#12bcc5df0?vja=1&amp;pid=2101c84ff&amp;color=0,0,0&amp;vtp=1"/>
          <p:cNvSpPr/>
          <p:nvPr/>
        </p:nvSpPr>
        <p:spPr>
          <a:xfrm>
            <a:off x="722376" y="5687900"/>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作者基于自身的视角和写作经验，阐述查阅词典的重要性，并列举自己经常使用的几本权威词典，印证了查阅英文词典的益处。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81_1#5de26793b?vja=1&amp;pid=9904cf6c8&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3" name="QB_7_AN.82_1#5de26793b.blank?vja=1&amp;pid=9904cf6c8&amp;color=0,0,0&amp;vpa=47&amp;vtp=1"/>
          <p:cNvSpPr/>
          <p:nvPr/>
        </p:nvSpPr>
        <p:spPr>
          <a:xfrm>
            <a:off x="1062101" y="858013"/>
            <a:ext cx="118427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conduct</a:t>
            </a:r>
            <a:endParaRPr lang="en-US" altLang="zh-CN" sz="2000" dirty="0"/>
          </a:p>
        </p:txBody>
      </p:sp>
      <p:sp>
        <p:nvSpPr>
          <p:cNvPr id="4" name="QB_7_AS.83_1#5de26793b?vja=1&amp;pid=9904cf6c8&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句意为：他们在太空站的主要任务是进行科学研究。根据空前的主语中心词mission可知，此处表示“要去做某事”，故用动词不定式作表语。</a:t>
            </a:r>
            <a:endParaRPr lang="en-US" altLang="zh-CN" sz="2200" dirty="0"/>
          </a:p>
        </p:txBody>
      </p:sp>
      <p:sp>
        <p:nvSpPr>
          <p:cNvPr id="5" name="QB_7_BD.84_1#4cbb29983?vja=1&amp;pid=9904cf6c8&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7_AN.85_1#4cbb29983.blank?vja=1&amp;pid=9904cf6c8&amp;color=0,0,0&amp;vpa=48&amp;vtp=1"/>
          <p:cNvSpPr/>
          <p:nvPr/>
        </p:nvSpPr>
        <p:spPr>
          <a:xfrm>
            <a:off x="1049401" y="2072259"/>
            <a:ext cx="1069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biological</a:t>
            </a:r>
            <a:endParaRPr lang="en-US" altLang="zh-CN" sz="2000" dirty="0"/>
          </a:p>
        </p:txBody>
      </p:sp>
      <p:sp>
        <p:nvSpPr>
          <p:cNvPr id="7" name="QB_7_AS.86_1#4cbb29983?vja=1&amp;pid=9904cf6c8&amp;color=0,0,0&amp;vtp=1"/>
          <p:cNvSpPr/>
          <p:nvPr/>
        </p:nvSpPr>
        <p:spPr>
          <a:xfrm>
            <a:off x="722376" y="25062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设空处修饰名词experiments，故填形容词。</a:t>
            </a:r>
            <a:endParaRPr lang="en-US" altLang="zh-CN" sz="2200" dirty="0"/>
          </a:p>
        </p:txBody>
      </p:sp>
      <p:sp>
        <p:nvSpPr>
          <p:cNvPr id="8" name="QB_7_BD.87_1#83cddc061?vja=1&amp;pid=9904cf6c8&amp;color=0,0,0&amp;vtp=1"/>
          <p:cNvSpPr/>
          <p:nvPr/>
        </p:nvSpPr>
        <p:spPr>
          <a:xfrm>
            <a:off x="722376" y="2898965"/>
            <a:ext cx="10753344" cy="728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8. </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7_AN.88_1#83cddc061.blank?vja=1&amp;pid=9904cf6c8&amp;color=0,0,0&amp;vpa=49&amp;vtp=1"/>
          <p:cNvSpPr/>
          <p:nvPr/>
        </p:nvSpPr>
        <p:spPr>
          <a:xfrm>
            <a:off x="1062101" y="2860865"/>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11" name="QB_7_AN.90_1#83cddc061.blank?vja=1&amp;pid=9904cf6c8&amp;color=0,0,0&amp;vpa=50&amp;vtp=1"/>
          <p:cNvSpPr/>
          <p:nvPr/>
        </p:nvSpPr>
        <p:spPr>
          <a:xfrm>
            <a:off x="1062101" y="3241865"/>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2" name="QB_7_AS.91_1#ccf4b1da5?vja=1&amp;pid=9904cf6c8&amp;color=0,0,0&amp;vtp=1"/>
          <p:cNvSpPr/>
          <p:nvPr/>
        </p:nvSpPr>
        <p:spPr>
          <a:xfrm>
            <a:off x="722376" y="36619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fact为固定搭配，意为“事实上”。</a:t>
            </a:r>
            <a:endParaRPr lang="en-US" altLang="zh-CN" sz="2200" dirty="0"/>
          </a:p>
        </p:txBody>
      </p:sp>
      <p:sp>
        <p:nvSpPr>
          <p:cNvPr id="13" name="QB_7_BD.92_1#c2e82644e?vja=1&amp;pid=9904cf6c8&amp;color=0,0,0&amp;vtp=1"/>
          <p:cNvSpPr/>
          <p:nvPr/>
        </p:nvSpPr>
        <p:spPr>
          <a:xfrm>
            <a:off x="722376" y="40513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14" name="QB_7_AN.93_1#c2e82644e.blank?vja=1&amp;pid=9904cf6c8&amp;color=0,0,0&amp;vpa=51&amp;vtp=1"/>
          <p:cNvSpPr/>
          <p:nvPr/>
        </p:nvSpPr>
        <p:spPr>
          <a:xfrm>
            <a:off x="1011301" y="4000500"/>
            <a:ext cx="90995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Walking</a:t>
            </a:r>
            <a:endParaRPr lang="en-US" altLang="zh-CN" sz="2000" dirty="0"/>
          </a:p>
        </p:txBody>
      </p:sp>
      <p:sp>
        <p:nvSpPr>
          <p:cNvPr id="15" name="QB_7_AS.94_1#c2e82644e?vja=1&amp;pid=9904cf6c8&amp;color=0,0,0&amp;vtp=1"/>
          <p:cNvSpPr/>
          <p:nvPr/>
        </p:nvSpPr>
        <p:spPr>
          <a:xfrm>
            <a:off x="722376" y="44366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此处为动名词短语作主语，表示一般的多次性的行为。</a:t>
            </a:r>
            <a:endParaRPr lang="en-US" altLang="zh-CN" sz="2200" dirty="0"/>
          </a:p>
        </p:txBody>
      </p:sp>
      <p:sp>
        <p:nvSpPr>
          <p:cNvPr id="16" name="QB_7_BD.95_1#364adf90c?vja=1&amp;pid=9904cf6c8&amp;color=0,0,0&amp;vtp=1"/>
          <p:cNvSpPr/>
          <p:nvPr/>
        </p:nvSpPr>
        <p:spPr>
          <a:xfrm>
            <a:off x="722376" y="48260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17" name="QB_7_AN.96_1#364adf90c.blank?vja=1&amp;pid=9904cf6c8&amp;color=0,0,0&amp;vpa=52&amp;vtp=1"/>
          <p:cNvSpPr/>
          <p:nvPr/>
        </p:nvSpPr>
        <p:spPr>
          <a:xfrm>
            <a:off x="1176401" y="4775200"/>
            <a:ext cx="958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probably</a:t>
            </a:r>
            <a:endParaRPr lang="en-US" altLang="zh-CN" sz="2000" dirty="0"/>
          </a:p>
        </p:txBody>
      </p:sp>
      <p:sp>
        <p:nvSpPr>
          <p:cNvPr id="18" name="QB_7_AS.97_1#364adf90c?vja=1&amp;pid=9904cf6c8&amp;color=0,0,0&amp;vtp=1"/>
          <p:cNvSpPr/>
          <p:nvPr/>
        </p:nvSpPr>
        <p:spPr>
          <a:xfrm>
            <a:off x="722376" y="52113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此处应用副词作状语，修饰系动词is。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4">
                                            <p:bg/>
                                          </p:spTgt>
                                        </p:tgtEl>
                                        <p:attrNameLst>
                                          <p:attrName>style.visibility</p:attrName>
                                        </p:attrNameLst>
                                      </p:cBhvr>
                                      <p:to>
                                        <p:strVal val="visible"/>
                                      </p:to>
                                    </p:set>
                                    <p:animEffect transition="in" filter="fade">
                                      <p:cBhvr>
                                        <p:cTn id="63" dur="500"/>
                                        <p:tgtEl>
                                          <p:spTgt spid="14">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4">
                                            <p:txEl>
                                              <p:pRg st="0" end="0"/>
                                            </p:txEl>
                                          </p:spTgt>
                                        </p:tgtEl>
                                        <p:attrNameLst>
                                          <p:attrName>style.visibility</p:attrName>
                                        </p:attrNameLst>
                                      </p:cBhvr>
                                      <p:to>
                                        <p:strVal val="visible"/>
                                      </p:to>
                                    </p:set>
                                    <p:animEffect transition="in" filter="fade">
                                      <p:cBhvr>
                                        <p:cTn id="66" dur="500"/>
                                        <p:tgtEl>
                                          <p:spTgt spid="14">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bg/>
                                          </p:spTgt>
                                        </p:tgtEl>
                                        <p:attrNameLst>
                                          <p:attrName>style.visibility</p:attrName>
                                        </p:attrNameLst>
                                      </p:cBhvr>
                                      <p:to>
                                        <p:strVal val="visible"/>
                                      </p:to>
                                    </p:set>
                                    <p:animEffect transition="in" filter="fade">
                                      <p:cBhvr>
                                        <p:cTn id="71" dur="500"/>
                                        <p:tgtEl>
                                          <p:spTgt spid="15">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5">
                                            <p:txEl>
                                              <p:pRg st="0" end="0"/>
                                            </p:txEl>
                                          </p:spTgt>
                                        </p:tgtEl>
                                        <p:attrNameLst>
                                          <p:attrName>style.visibility</p:attrName>
                                        </p:attrNameLst>
                                      </p:cBhvr>
                                      <p:to>
                                        <p:strVal val="visible"/>
                                      </p:to>
                                    </p:set>
                                    <p:animEffect transition="in" filter="fade">
                                      <p:cBhvr>
                                        <p:cTn id="74" dur="500"/>
                                        <p:tgtEl>
                                          <p:spTgt spid="15">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7">
                                            <p:bg/>
                                          </p:spTgt>
                                        </p:tgtEl>
                                        <p:attrNameLst>
                                          <p:attrName>style.visibility</p:attrName>
                                        </p:attrNameLst>
                                      </p:cBhvr>
                                      <p:to>
                                        <p:strVal val="visible"/>
                                      </p:to>
                                    </p:set>
                                    <p:animEffect transition="in" filter="fade">
                                      <p:cBhvr>
                                        <p:cTn id="79" dur="500"/>
                                        <p:tgtEl>
                                          <p:spTgt spid="17">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7">
                                            <p:txEl>
                                              <p:pRg st="0" end="0"/>
                                            </p:txEl>
                                          </p:spTgt>
                                        </p:tgtEl>
                                        <p:attrNameLst>
                                          <p:attrName>style.visibility</p:attrName>
                                        </p:attrNameLst>
                                      </p:cBhvr>
                                      <p:to>
                                        <p:strVal val="visible"/>
                                      </p:to>
                                    </p:set>
                                    <p:animEffect transition="in" filter="fade">
                                      <p:cBhvr>
                                        <p:cTn id="82" dur="500"/>
                                        <p:tgtEl>
                                          <p:spTgt spid="17">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8">
                                            <p:bg/>
                                          </p:spTgt>
                                        </p:tgtEl>
                                        <p:attrNameLst>
                                          <p:attrName>style.visibility</p:attrName>
                                        </p:attrNameLst>
                                      </p:cBhvr>
                                      <p:to>
                                        <p:strVal val="visible"/>
                                      </p:to>
                                    </p:set>
                                    <p:animEffect transition="in" filter="fade">
                                      <p:cBhvr>
                                        <p:cTn id="87" dur="500"/>
                                        <p:tgtEl>
                                          <p:spTgt spid="18">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8">
                                            <p:txEl>
                                              <p:pRg st="0" end="0"/>
                                            </p:txEl>
                                          </p:spTgt>
                                        </p:tgtEl>
                                        <p:attrNameLst>
                                          <p:attrName>style.visibility</p:attrName>
                                        </p:attrNameLst>
                                      </p:cBhvr>
                                      <p:to>
                                        <p:strVal val="visible"/>
                                      </p:to>
                                    </p:set>
                                    <p:animEffect transition="in" filter="fade">
                                      <p:cBhvr>
                                        <p:cTn id="90"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1" grpId="0" animBg="1" build="p"/>
      <p:bldP spid="12" grpId="0" animBg="1" build="p"/>
      <p:bldP spid="14" grpId="0" animBg="1" build="p"/>
      <p:bldP spid="15" grpId="0" animBg="1" build="p"/>
      <p:bldP spid="17" grpId="0" animBg="1" build="p"/>
      <p:bldP spid="18" grpId="0" animBg="1" build="p"/>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63_1#ec920761a?vja=1&amp;pid=12bcc5df0&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564_1#ec920761a.blank?vja=1&amp;pid=12bcc5df0&amp;color=0,0,0&amp;vpa=253&amp;vtp=1"/>
          <p:cNvSpPr/>
          <p:nvPr/>
        </p:nvSpPr>
        <p:spPr>
          <a:xfrm>
            <a:off x="1049401" y="858013"/>
            <a:ext cx="198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4" name="QB_6_AS.565_1#ec920761a?vja=1&amp;pid=12bcc5df0&amp;color=0,0,0&amp;vtp=1"/>
          <p:cNvSpPr/>
          <p:nvPr/>
        </p:nvSpPr>
        <p:spPr>
          <a:xfrm>
            <a:off x="722376" y="1315847"/>
            <a:ext cx="10753344" cy="2675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published,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submit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perfect，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professionally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presented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manuscript.”可知，如果想要出版作品，提交专业、完美的原稿是至关重要的；下文“No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editor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tolerate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writer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trouble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rrectly.”指出没有哪个编辑会容忍一个不能正确拼写单词的作家。设空处内容应与稿件的出版标准有关，即编辑喜欢什么样的稿件，起承上启下的作用。F项（那意味着良好的语法，没有拼写错误）符合语境，其中That指代上文中的“一份完美、专业的原稿”，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spelling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mistakes与下文中的spell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correctly呼应。故选F项。</a:t>
            </a:r>
            <a:endParaRPr lang="en-US" altLang="zh-CN" sz="2200" dirty="0"/>
          </a:p>
        </p:txBody>
      </p:sp>
      <p:sp>
        <p:nvSpPr>
          <p:cNvPr id="5" name="QB_6_BD.566_1#ffb47270a?vja=1&amp;pid=12bcc5df0&amp;color=0,0,0&amp;vtp=1"/>
          <p:cNvSpPr/>
          <p:nvPr/>
        </p:nvSpPr>
        <p:spPr>
          <a:xfrm>
            <a:off x="722376" y="4028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567_1#ffb47270a.blank?vja=1&amp;pid=12bcc5df0&amp;color=0,0,0&amp;vpa=254&amp;vtp=1"/>
          <p:cNvSpPr/>
          <p:nvPr/>
        </p:nvSpPr>
        <p:spPr>
          <a:xfrm>
            <a:off x="1036701" y="3989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B_6_AS.568_1#ffb47270a?vja=1&amp;pid=12bcc5df0&amp;color=0,0,0&amp;vtp=1"/>
          <p:cNvSpPr/>
          <p:nvPr/>
        </p:nvSpPr>
        <p:spPr>
          <a:xfrm>
            <a:off x="722376" y="4452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laptop’s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spellchecker.”可推知，设空处应解释上文作者不信任笔记本拼写检查程序的原因。B项（它没有考虑到上下文）说明作者一直坚持用词典的原因，承接上文，符合语境。故选B项。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69_1#af43308d1?vja=1&amp;pid=12bcc5df0&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570_1#af43308d1.blank?vja=1&amp;pid=12bcc5df0&amp;color=0,0,0&amp;vpa=255&amp;vtp=1"/>
          <p:cNvSpPr/>
          <p:nvPr/>
        </p:nvSpPr>
        <p:spPr>
          <a:xfrm>
            <a:off x="1036701" y="858013"/>
            <a:ext cx="212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4" name="QB_6_AS.571_1#af43308d1?vja=1&amp;pid=12bcc5df0&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根据下文内容可知，下文强调词典具备的其他功能，设空处应和词典的功能相关。E项（当然，词典不仅仅用于检查拼写）能合理引出下文，符合语境。故选E项。</a:t>
            </a:r>
            <a:endParaRPr lang="en-US" altLang="zh-CN" sz="2200" dirty="0"/>
          </a:p>
        </p:txBody>
      </p:sp>
      <p:sp>
        <p:nvSpPr>
          <p:cNvPr id="5" name="QB_6_BD.572_1#93ee1c052?vja=1&amp;pid=12bcc5df0&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573_1#93ee1c052.blank?vja=1&amp;pid=12bcc5df0&amp;color=0,0,0&amp;vpa=256&amp;vtp=1"/>
          <p:cNvSpPr/>
          <p:nvPr/>
        </p:nvSpPr>
        <p:spPr>
          <a:xfrm>
            <a:off x="1024001" y="2084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B_6_AS.574_1#93ee1c052?vja=1&amp;pid=12bcc5df0&amp;color=0,0,0&amp;vtp=1"/>
          <p:cNvSpPr/>
          <p:nvPr/>
        </p:nvSpPr>
        <p:spPr>
          <a:xfrm>
            <a:off x="722376" y="2547747"/>
            <a:ext cx="10753344" cy="2294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根据第二段最后一句“I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Concise</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Oxford</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Dictionary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Collins</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Thesaurus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.”可知，作者平时主要使用《牛津简明英语词典》和《柯林斯英语同义词词典》。再根据下文“However,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check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origin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examples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there’s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better.”可知，除非作者要考证词源，查找具体用法,才会使用上文提到的</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Shorter</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Oxford</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Dictionary</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这本词典。由此可推知，作者不经常使用该词典。故A项（我不经常用这本词典）承接上文，与下文形成转折关系，符合语境。故选A项。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75_1#dadcb1621?vja=1&amp;pid=12bcc5df0&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576_1#dadcb1621.blank?vja=1&amp;pid=12bcc5df0&amp;color=0,0,0&amp;vpa=257&amp;vtp=1"/>
          <p:cNvSpPr/>
          <p:nvPr/>
        </p:nvSpPr>
        <p:spPr>
          <a:xfrm>
            <a:off x="1024001" y="8580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B_6_AS.577_1#dadcb1621?vja=1&amp;pid=12bcc5df0&amp;color=0,0,0&amp;vtp=1"/>
          <p:cNvSpPr/>
          <p:nvPr/>
        </p:nvSpPr>
        <p:spPr>
          <a:xfrm>
            <a:off x="722376" y="1315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dictionaries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dull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wrote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Johnson,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illustrating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definition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‘dull’.”指出，编词典是一项枯燥的工作；再根据下文“A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minutes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casting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eye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rewarding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experience.”可知，阅读词典是一种有益的体验，与上文内容形成对比。因此，设空处应表示转折。故D项（但是阅读词典可以是一种乐趣）承上启下，符合语境。故选D项。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78_1#bea2038fe?vja=1&amp;pid=e4809fc9b&amp;color=0,0,0&amp;vtp=1&amp;bt=1"/>
          <p:cNvSpPr/>
          <p:nvPr/>
        </p:nvSpPr>
        <p:spPr>
          <a:xfrm>
            <a:off x="722376" y="900000"/>
            <a:ext cx="10753344" cy="4914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[黑龙江哈尔滨三中2025高二月考]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remarkable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display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perseverance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17-year-old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Alex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Thompson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single-parent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household,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Alex</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hardships.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extracurricular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Despite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Alex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determined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academically.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groceries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supermarket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lawns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combined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scholarship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Dedicated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Alex’s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enhance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#2</a:t>
            </a:r>
            <a:endParaRPr lang="en-US" altLang="zh-CN" sz="2000" dirty="0"/>
          </a:p>
        </p:txBody>
      </p:sp>
    </p:spTree>
  </p:cSld>
  <p:clrMapOvr>
    <a:masterClrMapping/>
  </p:clrMapOvr>
  <p:transition>
    <p:fade/>
  </p:transition>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78_2#bea2038fe?vja=1&amp;pid=e4809fc9b&amp;color=0,0,0&amp;mp=1&amp;vtp=1&amp;bt=1"/>
          <p:cNvSpPr/>
          <p:nvPr/>
        </p:nvSpPr>
        <p:spPr>
          <a:xfrm>
            <a:off x="722376" y="896112"/>
            <a:ext cx="10753344" cy="3390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Alex’s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renowned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cutting-edge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computer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workshops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competitions,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alike.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senior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Alex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sights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top-tier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disadvantaged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sz="2000" dirty="0"/>
          </a:p>
        </p:txBody>
      </p:sp>
      <p:sp>
        <p:nvSpPr>
          <p:cNvPr id="3" name="QM_5_EX.579_1#bea2038fe?vja=1&amp;pid=e4809fc9b&amp;color=0,0,0&amp;vtp=1"/>
          <p:cNvSpPr/>
          <p:nvPr/>
        </p:nvSpPr>
        <p:spPr>
          <a:xfrm>
            <a:off x="722376" y="4331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本文是一篇记叙文。文章讲述了17岁的亚历克斯·汤普森克服经济和学业困难，通过社区支持和自身努力改变人生的故事。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80_1#0cf4e19dd.choices?vja=1&amp;pid=bea2038fe&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.witnessed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B.suffered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C.defeated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.obtained</a:t>
            </a:r>
            <a:endParaRPr lang="en-US" altLang="zh-CN" sz="2000" dirty="0"/>
          </a:p>
        </p:txBody>
      </p:sp>
      <p:sp>
        <p:nvSpPr>
          <p:cNvPr id="3" name="QC_6_AN.581_1#0cf4e19dd.bracket?vja=1&amp;pid=bea2038fe&amp;color=0,0,0&amp;vpa=258&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AS.582_1#0cf4e19dd?vja=1&amp;pid=bea2038fe&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factory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barely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meet”可知，亚历克斯的家庭经济困难，此处指他遭受经济困难之苦。suffer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意为“遭受”，故选B项。witness意为“目击”；defeat意为“打败”；obtain意为“获得”。</a:t>
            </a:r>
            <a:endParaRPr lang="en-US" altLang="zh-CN" sz="2200" dirty="0"/>
          </a:p>
        </p:txBody>
      </p:sp>
      <p:sp>
        <p:nvSpPr>
          <p:cNvPr id="5" name="QC_6_BD.583_1#ec14cc9b7.choices?vja=1&amp;pid=bea2038fe&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.rough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B.moderate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C.little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.sufficient</a:t>
            </a:r>
            <a:endParaRPr lang="en-US" altLang="zh-CN" sz="2000" dirty="0"/>
          </a:p>
        </p:txBody>
      </p:sp>
      <p:sp>
        <p:nvSpPr>
          <p:cNvPr id="6" name="QC_6_AN.584_1#ec14cc9b7.bracket?vja=1&amp;pid=bea2038fe&amp;color=0,0,0&amp;vpa=259&amp;vtp=1"/>
          <p:cNvSpPr/>
          <p:nvPr/>
        </p:nvSpPr>
        <p:spPr>
          <a:xfrm>
            <a:off x="1176401" y="2504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6_AS.585_1#ec14cc9b7?vja=1&amp;pid=bea2038fe&amp;color=0,0,0&amp;vtp=1"/>
          <p:cNvSpPr/>
          <p:nvPr/>
        </p:nvSpPr>
        <p:spPr>
          <a:xfrm>
            <a:off x="722376" y="2928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语境可知，亚历克斯的家庭经济困难，几乎没有钱用于购买教育资源或让亚历克斯参加课外活动，因此此处表示留给教育资源和课外活动的资金空间很小。故选C项。rough意为“粗糙的”；moderate意为“适度的”；sufficient意为“足够的”。</a:t>
            </a:r>
            <a:endParaRPr lang="en-US" altLang="zh-CN" sz="2200" dirty="0"/>
          </a:p>
        </p:txBody>
      </p:sp>
      <p:sp>
        <p:nvSpPr>
          <p:cNvPr id="8" name="QC_6_BD.586_1#b40008ce2.choices?vja=1&amp;pid=bea2038fe&amp;color=0,0,0&amp;vtp=1"/>
          <p:cNvSpPr/>
          <p:nvPr/>
        </p:nvSpPr>
        <p:spPr>
          <a:xfrm>
            <a:off x="722376" y="4116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.budgets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B.punishments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C.disasters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.obstacles</a:t>
            </a:r>
            <a:endParaRPr lang="en-US" altLang="zh-CN" sz="2000" dirty="0"/>
          </a:p>
        </p:txBody>
      </p:sp>
      <p:sp>
        <p:nvSpPr>
          <p:cNvPr id="9" name="QC_6_AN.587_1#b40008ce2.bracket?vja=1&amp;pid=bea2038fe&amp;color=0,0,0&amp;vpa=260&amp;vtp=1"/>
          <p:cNvSpPr/>
          <p:nvPr/>
        </p:nvSpPr>
        <p:spPr>
          <a:xfrm>
            <a:off x="1176401" y="4116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6_AS.588_1#b40008ce2?vja=1&amp;pid=bea2038fe&amp;color=0,0,0&amp;vtp=1"/>
          <p:cNvSpPr/>
          <p:nvPr/>
        </p:nvSpPr>
        <p:spPr>
          <a:xfrm>
            <a:off x="722376" y="45416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内容可知，亚历克斯家中经济困难，无法为他购买教育资源或让他参加课外活动，这是他学习上的阻碍因素。obstacle意为“障碍”，故选D项。budget意为“预算”；punishment意为“惩罚”；disaster意为“灾难”。</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89_1#73e4a72b2.choices?vja=1&amp;pid=bea2038fe&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.sponsored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B.bagged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C.operated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.donated</a:t>
            </a:r>
            <a:endParaRPr lang="en-US" altLang="zh-CN" sz="2000" dirty="0"/>
          </a:p>
        </p:txBody>
      </p:sp>
      <p:sp>
        <p:nvSpPr>
          <p:cNvPr id="3" name="QC_6_AN.590_1#73e4a72b2.bracket?vja=1&amp;pid=bea2038fe&amp;color=0,0,0&amp;vpa=261&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AS.591_1#73e4a72b2?vja=1&amp;pid=bea2038fe&amp;color=0,0,0&amp;vtp=1"/>
          <p:cNvSpPr/>
          <p:nvPr/>
        </p:nvSpPr>
        <p:spPr>
          <a:xfrm>
            <a:off x="722376" y="13158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根据下文内容可知，亚历克斯放学后会做一些零工，结合空后的groceries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supermarket和选项可知，此处表示亚历克斯在超市里装食品杂货。bag在此处用作动词，意为“把</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装进袋子”，故选B项。sponsor意为“赞助”。</a:t>
            </a:r>
            <a:endParaRPr lang="en-US" altLang="zh-CN" sz="2200" dirty="0"/>
          </a:p>
        </p:txBody>
      </p:sp>
      <p:sp>
        <p:nvSpPr>
          <p:cNvPr id="5" name="QC_6_BD.592_1#66fa7b538.choices?vja=1&amp;pid=bea2038fe&amp;color=0,0,0&amp;vtp=1"/>
          <p:cNvSpPr/>
          <p:nvPr/>
        </p:nvSpPr>
        <p:spPr>
          <a:xfrm>
            <a:off x="722376" y="24913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.threatened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B.discovered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C.promoted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.maintained</a:t>
            </a:r>
            <a:endParaRPr lang="en-US" altLang="zh-CN" sz="2000" dirty="0"/>
          </a:p>
        </p:txBody>
      </p:sp>
      <p:sp>
        <p:nvSpPr>
          <p:cNvPr id="6" name="QC_6_AN.593_1#66fa7b538.bracket?vja=1&amp;pid=bea2038fe&amp;color=0,0,0&amp;vpa=262&amp;vtp=1"/>
          <p:cNvSpPr/>
          <p:nvPr/>
        </p:nvSpPr>
        <p:spPr>
          <a:xfrm>
            <a:off x="1176401" y="24913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6_AS.594_1#66fa7b538?vja=1&amp;pid=bea2038fe&amp;color=0,0,0&amp;vtp=1"/>
          <p:cNvSpPr/>
          <p:nvPr/>
        </p:nvSpPr>
        <p:spPr>
          <a:xfrm>
            <a:off x="722376" y="29160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verge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up可知，亚历克斯的学习状态受到负面影响，即受到威胁。threaten意为“威胁”，故选A项。promote意为“促进”；maintain意为“维持”。</a:t>
            </a:r>
            <a:endParaRPr lang="en-US" altLang="zh-CN" sz="2200" dirty="0"/>
          </a:p>
        </p:txBody>
      </p:sp>
      <p:sp>
        <p:nvSpPr>
          <p:cNvPr id="8" name="QC_6_BD.595_1#a46f71fc5.choices?vja=1&amp;pid=bea2038fe&amp;color=0,0,0&amp;vtp=1"/>
          <p:cNvSpPr/>
          <p:nvPr/>
        </p:nvSpPr>
        <p:spPr>
          <a:xfrm>
            <a:off x="722376" y="37232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B.slip</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C.quit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a:t>
            </a:r>
            <a:endParaRPr lang="en-US" altLang="zh-CN" sz="2000" dirty="0"/>
          </a:p>
        </p:txBody>
      </p:sp>
      <p:sp>
        <p:nvSpPr>
          <p:cNvPr id="9" name="QC_6_AN.596_1#a46f71fc5.bracket?vja=1&amp;pid=bea2038fe&amp;color=0,0,0&amp;vpa=263&amp;vtp=1"/>
          <p:cNvSpPr/>
          <p:nvPr/>
        </p:nvSpPr>
        <p:spPr>
          <a:xfrm>
            <a:off x="1176401" y="37232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6_AS.597_1#a46f71fc5?vja=1&amp;pid=bea2038fe&amp;color=0,0,0&amp;vtp=1"/>
          <p:cNvSpPr/>
          <p:nvPr/>
        </p:nvSpPr>
        <p:spPr>
          <a:xfrm>
            <a:off x="722376" y="41479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根据上文语境和下文中的he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verge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up可知，亚历克斯课余时间一直在打零工，这影响了他的学习状态，此处表示他的成绩开始下滑。slip意为“下滑”，故选B项。</a:t>
            </a:r>
            <a:endParaRPr lang="en-US" altLang="zh-CN" sz="2200" dirty="0"/>
          </a:p>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slip一词多义</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.滑倒，失足；（2）</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.悄悄疾行，溜；（3）</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.下降，退步，变差；（4）</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.陷入，进入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1" end="1"/>
                                            </p:txEl>
                                          </p:spTgt>
                                        </p:tgtEl>
                                        <p:attrNameLst>
                                          <p:attrName>style.visibility</p:attrName>
                                        </p:attrNameLst>
                                      </p:cBhvr>
                                      <p:to>
                                        <p:strVal val="visible"/>
                                      </p:to>
                                    </p:set>
                                    <p:animEffect transition="in" filter="fade">
                                      <p:cBhvr>
                                        <p:cTn id="53" dur="500"/>
                                        <p:tgtEl>
                                          <p:spTgt spid="10">
                                            <p:txEl>
                                              <p:pRg st="1" end="1"/>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xEl>
                                              <p:pRg st="2" end="2"/>
                                            </p:txEl>
                                          </p:spTgt>
                                        </p:tgtEl>
                                        <p:attrNameLst>
                                          <p:attrName>style.visibility</p:attrName>
                                        </p:attrNameLst>
                                      </p:cBhvr>
                                      <p:to>
                                        <p:strVal val="visible"/>
                                      </p:to>
                                    </p:set>
                                    <p:animEffect transition="in" filter="fade">
                                      <p:cBhvr>
                                        <p:cTn id="56" dur="500"/>
                                        <p:tgtEl>
                                          <p:spTgt spid="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98_1#5477525da.choices?vja=1&amp;pid=bea2038fe&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caught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stepped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endParaRPr lang="en-US" altLang="zh-CN" sz="2000" dirty="0"/>
          </a:p>
        </p:txBody>
      </p:sp>
      <p:sp>
        <p:nvSpPr>
          <p:cNvPr id="3" name="QC_6_AN.599_1#5477525da.bracket?vja=1&amp;pid=bea2038fe&amp;color=0,0,0&amp;vpa=264&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AS.600_1#5477525da?vja=1&amp;pid=bea2038fe&amp;color=0,0,0&amp;vtp=1"/>
          <p:cNvSpPr/>
          <p:nvPr/>
        </p:nvSpPr>
        <p:spPr>
          <a:xfrm>
            <a:off x="722376" y="1315847"/>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organisation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provided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scholarship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him.”可知，有一家当地组织为他提供了奖学金，结合语境可知，此处表达社区向亚历克斯施以援手。step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in意为“施以援手”，故选C项。turn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back意为“往回走”；catch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up意为“赶上”；pull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over意为“向路边停靠”。</a:t>
            </a:r>
            <a:endParaRPr lang="en-US" altLang="zh-CN" sz="2200" dirty="0"/>
          </a:p>
        </p:txBody>
      </p:sp>
      <p:sp>
        <p:nvSpPr>
          <p:cNvPr id="5" name="QC_6_BD.601_1#5bd7cc1f8.choices?vja=1&amp;pid=bea2038fe&amp;color=0,0,0&amp;vtp=1"/>
          <p:cNvSpPr/>
          <p:nvPr/>
        </p:nvSpPr>
        <p:spPr>
          <a:xfrm>
            <a:off x="722376" y="24913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B.response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C.contribution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.permission</a:t>
            </a:r>
            <a:endParaRPr lang="en-US" altLang="zh-CN" sz="2000" dirty="0"/>
          </a:p>
        </p:txBody>
      </p:sp>
      <p:sp>
        <p:nvSpPr>
          <p:cNvPr id="6" name="QC_6_AN.602_1#5bd7cc1f8.bracket?vja=1&amp;pid=bea2038fe&amp;color=0,0,0&amp;vpa=265&amp;vtp=1"/>
          <p:cNvSpPr/>
          <p:nvPr/>
        </p:nvSpPr>
        <p:spPr>
          <a:xfrm>
            <a:off x="1176401" y="24913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6_AS.603_1#5bd7cc1f8?vja=1&amp;pid=bea2038fe&amp;color=0,0,0&amp;vtp=1"/>
          <p:cNvSpPr/>
          <p:nvPr/>
        </p:nvSpPr>
        <p:spPr>
          <a:xfrm>
            <a:off x="722376" y="29160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根据语境可知，社区施以援手后，亚历克斯有了接受教育的机会；结合上文中讲到的亚历克斯的家庭经济困难且缺少教育资源可知，此处表示图书馆为他提供免费获得教育资源的机会。access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to为固定搭配，意为“使用</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的机会”，故选A项。response意为“回答”；contribution意为“捐赠”；permission意为“允许”。</a:t>
            </a:r>
            <a:endParaRPr lang="en-US" altLang="zh-CN" sz="2200" dirty="0"/>
          </a:p>
        </p:txBody>
      </p:sp>
      <p:sp>
        <p:nvSpPr>
          <p:cNvPr id="8" name="QC_6_BD.604_1#14471756d.choices?vja=1&amp;pid=bea2038fe&amp;color=0,0,0&amp;vtp=1"/>
          <p:cNvSpPr/>
          <p:nvPr/>
        </p:nvSpPr>
        <p:spPr>
          <a:xfrm>
            <a:off x="722376" y="44852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.economic</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B.physical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C.academic</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endParaRPr lang="en-US" altLang="zh-CN" sz="2000" dirty="0"/>
          </a:p>
        </p:txBody>
      </p:sp>
      <p:sp>
        <p:nvSpPr>
          <p:cNvPr id="9" name="QC_6_AN.605_1#14471756d.bracket?vja=1&amp;pid=bea2038fe&amp;color=0,0,0&amp;vpa=266&amp;vtp=1"/>
          <p:cNvSpPr/>
          <p:nvPr/>
        </p:nvSpPr>
        <p:spPr>
          <a:xfrm>
            <a:off x="1176401" y="44852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6_AS.606_1#14471756d?vja=1&amp;pid=bea2038fe&amp;color=0,0,0&amp;vtp=1"/>
          <p:cNvSpPr/>
          <p:nvPr/>
        </p:nvSpPr>
        <p:spPr>
          <a:xfrm>
            <a:off x="722376" y="49099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内容可知，社区帮助了亚历克斯，一家当地组织给他提供了奖学金，志愿者们给他辅导数学和写作，所以此处表达他的成绩开始好转。academic意为“学业的”，故选C项。economic意为“经济的”；physical意为“身体的”；emotional意为“情感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07_1#69a23c744.choices?vja=1&amp;pid=bea2038fe&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B.drama</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C.science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.debate</a:t>
            </a:r>
            <a:endParaRPr lang="en-US" altLang="zh-CN" sz="2000" dirty="0"/>
          </a:p>
        </p:txBody>
      </p:sp>
      <p:sp>
        <p:nvSpPr>
          <p:cNvPr id="3" name="QC_6_AN.608_1#69a23c744.bracket?vja=1&amp;pid=bea2038fe&amp;color=0,0,0&amp;vpa=267&amp;vtp=1"/>
          <p:cNvSpPr/>
          <p:nvPr/>
        </p:nvSpPr>
        <p:spPr>
          <a:xfrm>
            <a:off x="1303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AS.609_1#69a23c744?vja=1&amp;pid=bea2038fe&amp;color=0,0,0&amp;vtp=1"/>
          <p:cNvSpPr/>
          <p:nvPr/>
        </p:nvSpPr>
        <p:spPr>
          <a:xfrm>
            <a:off x="722376" y="1315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enhance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speaking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critical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skills并结合选项可推知，亚历克斯加入的是辩论俱乐部。故选D项。</a:t>
            </a:r>
            <a:endParaRPr lang="en-US" altLang="zh-CN" sz="2200" dirty="0"/>
          </a:p>
        </p:txBody>
      </p:sp>
      <p:sp>
        <p:nvSpPr>
          <p:cNvPr id="5" name="QC_6_BD.610_1#97039c345.choices?vja=1&amp;pid=bea2038fe&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B.permanent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C.different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.opposite</a:t>
            </a:r>
            <a:endParaRPr lang="en-US" altLang="zh-CN" sz="2000" dirty="0"/>
          </a:p>
        </p:txBody>
      </p:sp>
      <p:sp>
        <p:nvSpPr>
          <p:cNvPr id="6" name="QC_6_AN.611_1#97039c345.bracket?vja=1&amp;pid=bea2038fe&amp;color=0,0,0&amp;vpa=268&amp;vtp=1"/>
          <p:cNvSpPr/>
          <p:nvPr/>
        </p:nvSpPr>
        <p:spPr>
          <a:xfrm>
            <a:off x="1294003" y="2123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6_AS.612_1#97039c345?vja=1&amp;pid=bea2038fe&amp;color=0,0,0&amp;vtp=1"/>
          <p:cNvSpPr/>
          <p:nvPr/>
        </p:nvSpPr>
        <p:spPr>
          <a:xfrm>
            <a:off x="722376" y="2547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根据语境和下文when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selected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participate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renowned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camp可知，亚历克斯的故事发生了更为积极的转变。positive意为“积极的”，故选A项。permanent意为“永久的”；opposite意为“相反的”。</a:t>
            </a:r>
            <a:endParaRPr lang="en-US" altLang="zh-CN" sz="2200" dirty="0"/>
          </a:p>
        </p:txBody>
      </p:sp>
      <p:sp>
        <p:nvSpPr>
          <p:cNvPr id="8" name="QC_6_BD.613_1#0b11ba7b6.choices?vja=1&amp;pid=bea2038fe&amp;color=0,0,0&amp;vtp=1"/>
          <p:cNvSpPr/>
          <p:nvPr/>
        </p:nvSpPr>
        <p:spPr>
          <a:xfrm>
            <a:off x="722376" y="3735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.accustomed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B.exposed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C.addicted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.related</a:t>
            </a:r>
            <a:endParaRPr lang="en-US" altLang="zh-CN" sz="2000" dirty="0"/>
          </a:p>
        </p:txBody>
      </p:sp>
      <p:sp>
        <p:nvSpPr>
          <p:cNvPr id="9" name="QC_6_AN.614_1#0b11ba7b6.bracket?vja=1&amp;pid=bea2038fe&amp;color=0,0,0&amp;vpa=269&amp;vtp=1"/>
          <p:cNvSpPr/>
          <p:nvPr/>
        </p:nvSpPr>
        <p:spPr>
          <a:xfrm>
            <a:off x="1303401" y="3735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6_AS.615_1#0b11ba7b6?vja=1&amp;pid=bea2038fe&amp;color=0,0,0&amp;vtp=1"/>
          <p:cNvSpPr/>
          <p:nvPr/>
        </p:nvSpPr>
        <p:spPr>
          <a:xfrm>
            <a:off x="722376" y="4160647"/>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根据上文内容和下文cutting-edge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time可知，此处表示亚历克斯在夏令营首次接触了前沿科技。be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exposed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to为固定短语，意为“接触”，故选B项。be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accustomed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to意为“习惯于”；be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addicted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to意为“沉迷于”；be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related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to意为“与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有关”。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16_1#d8e413caf.choices?vja=1&amp;pid=bea2038fe&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.popularity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B.inspiration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C.difficulty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.complexity</a:t>
            </a:r>
            <a:endParaRPr lang="en-US" altLang="zh-CN" sz="2000" dirty="0"/>
          </a:p>
        </p:txBody>
      </p:sp>
      <p:sp>
        <p:nvSpPr>
          <p:cNvPr id="3" name="QC_6_AN.617_1#d8e413caf.bracket?vja=1&amp;pid=bea2038fe&amp;color=0,0,0&amp;vpa=270&amp;vtp=1"/>
          <p:cNvSpPr/>
          <p:nvPr/>
        </p:nvSpPr>
        <p:spPr>
          <a:xfrm>
            <a:off x="1303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6_AS.618_1#d8e413caf?vja=1&amp;pid=bea2038fe&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根据语境及下文中的drawing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alike可知，此处表示亚历克斯创办的编程俱乐部迅速流行起来。popularity意为“流行”，故选A项。inspiration意为“灵感”；complexity意为“复杂性”。</a:t>
            </a:r>
            <a:endParaRPr lang="en-US" altLang="zh-CN" sz="2200" dirty="0"/>
          </a:p>
        </p:txBody>
      </p:sp>
      <p:sp>
        <p:nvSpPr>
          <p:cNvPr id="5" name="QC_6_BD.619_1#a16eff076.choices?vja=1&amp;pid=bea2038fe&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.attentively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B.gratefully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C.eagerly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.casually</a:t>
            </a:r>
            <a:endParaRPr lang="en-US" altLang="zh-CN" sz="2000" dirty="0"/>
          </a:p>
        </p:txBody>
      </p:sp>
      <p:sp>
        <p:nvSpPr>
          <p:cNvPr id="6" name="QC_6_AN.620_1#a16eff076.bracket?vja=1&amp;pid=bea2038fe&amp;color=0,0,0&amp;vpa=271&amp;vtp=1"/>
          <p:cNvSpPr/>
          <p:nvPr/>
        </p:nvSpPr>
        <p:spPr>
          <a:xfrm>
            <a:off x="1303401" y="2504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6_AS.621_1#a16eff076?vja=1&amp;pid=bea2038fe&amp;color=0,0,0&amp;vtp=1"/>
          <p:cNvSpPr/>
          <p:nvPr/>
        </p:nvSpPr>
        <p:spPr>
          <a:xfrm>
            <a:off x="722376" y="29287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community’s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difficulties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ssion.”可知，亚历克斯表示在社区的帮助下，他克服了生活中的困难，还找到了自己热爱的事物，由此可推知，亚历克斯是充满感激地说这番话。gratefully意为“感激地”，故选B项。attentively意为“聚精会神地”；eagerly意为“渴望地”；casually意为“随意地”。</a:t>
            </a:r>
            <a:endParaRPr lang="en-US" altLang="zh-CN" sz="2200" dirty="0"/>
          </a:p>
        </p:txBody>
      </p:sp>
      <p:sp>
        <p:nvSpPr>
          <p:cNvPr id="8" name="QC_6_BD.622_1#f7c9c2629.choices?vja=1&amp;pid=bea2038fe&amp;color=0,0,0&amp;vtp=1"/>
          <p:cNvSpPr/>
          <p:nvPr/>
        </p:nvSpPr>
        <p:spPr>
          <a:xfrm>
            <a:off x="722376" y="4497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B.happiness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C.hope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.fortune</a:t>
            </a:r>
            <a:endParaRPr lang="en-US" altLang="zh-CN" sz="2000" dirty="0"/>
          </a:p>
        </p:txBody>
      </p:sp>
      <p:sp>
        <p:nvSpPr>
          <p:cNvPr id="9" name="QC_6_AN.623_1#f7c9c2629.bracket?vja=1&amp;pid=bea2038fe&amp;color=0,0,0&amp;vpa=272&amp;vtp=1"/>
          <p:cNvSpPr/>
          <p:nvPr/>
        </p:nvSpPr>
        <p:spPr>
          <a:xfrm>
            <a:off x="1303401" y="4497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6_AS.624_1#f7c9c2629?vja=1&amp;pid=bea2038fe&amp;color=0,0,0&amp;vtp=1"/>
          <p:cNvSpPr/>
          <p:nvPr/>
        </p:nvSpPr>
        <p:spPr>
          <a:xfrm>
            <a:off x="722376" y="49226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difficulties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passion并结合语境可知，家庭经济困难且缺乏教育资源的亚历克斯在社区的帮助下克服了困难，找到了自己的热爱，所以此处是指希望总是存在的。故选C项。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98_1#c38c06197?vja=1&amp;pid=97bc04c90&amp;color=0,0,0&amp;vtp=1&amp;bt=1"/>
          <p:cNvSpPr/>
          <p:nvPr/>
        </p:nvSpPr>
        <p:spPr>
          <a:xfrm>
            <a:off x="722376" y="900000"/>
            <a:ext cx="10753344" cy="5248656"/>
          </a:xfrm>
          <a:prstGeom prst="rect">
            <a:avLst/>
          </a:prstGeom>
          <a:noFill/>
        </p:spPr>
        <p:txBody>
          <a:bodyPr wrap="square" lIns="0" tIns="0" rIns="0" bIns="0" rtlCol="0" anchor="t"/>
          <a:lstStyle/>
          <a:p>
            <a:pPr algn="l">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[重庆巴蜀中学2025高二月考]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breakthroughs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lava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tubes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（月球熔岩管</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caves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lava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scientific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Moon.</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（ILRS）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ultimately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enabling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short-term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lava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tubes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Moon.6.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lava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tubes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shelter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equipment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personnel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（smooth）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terrains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（地形）</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modified?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issues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endParaRPr lang="en-US" altLang="zh-CN" sz="2000" dirty="0"/>
          </a:p>
          <a:p>
            <a:pPr algn="just">
              <a:lnSpc>
                <a:spcPct val="125000"/>
              </a:lnSpc>
            </a:pPr>
            <a:endParaRPr lang="en-US" altLang="zh-CN" sz="2000" dirty="0"/>
          </a:p>
        </p:txBody>
      </p:sp>
      <p:sp>
        <p:nvSpPr>
          <p:cNvPr id="3" name="QM_6_AN.99_1#c38c06197.blank?vja=1&amp;pid=97bc04c90&amp;color=0,0,0&amp;vpa=53&amp;vtp=1"/>
          <p:cNvSpPr/>
          <p:nvPr/>
        </p:nvSpPr>
        <p:spPr>
          <a:xfrm>
            <a:off x="2945702" y="1986612"/>
            <a:ext cx="1452563" cy="343281"/>
          </a:xfrm>
          <a:prstGeom prst="rect">
            <a:avLst/>
          </a:prstGeom>
          <a:noFill/>
        </p:spPr>
        <p:txBody>
          <a:bodyPr wrap="non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become</a:t>
            </a:r>
            <a:endParaRPr lang="en-US" altLang="zh-CN" sz="2000" dirty="0"/>
          </a:p>
        </p:txBody>
      </p:sp>
      <p:sp>
        <p:nvSpPr>
          <p:cNvPr id="4" name="QM_6_AN.100_1#c38c06197.blank?vja=1&amp;pid=97bc04c90&amp;color=0,0,0&amp;vpa=54&amp;vtp=1"/>
          <p:cNvSpPr/>
          <p:nvPr/>
        </p:nvSpPr>
        <p:spPr>
          <a:xfrm>
            <a:off x="935101" y="2361516"/>
            <a:ext cx="788988" cy="346583"/>
          </a:xfrm>
          <a:prstGeom prst="rect">
            <a:avLst/>
          </a:prstGeom>
          <a:noFill/>
        </p:spPr>
        <p:txBody>
          <a:bodyPr wrap="non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formed</a:t>
            </a:r>
            <a:endParaRPr lang="en-US" altLang="zh-CN" sz="2000" dirty="0"/>
          </a:p>
        </p:txBody>
      </p:sp>
      <p:sp>
        <p:nvSpPr>
          <p:cNvPr id="5" name="QM_6_AN.101_1#c38c06197.blank?vja=1&amp;pid=97bc04c90&amp;color=0,0,0&amp;vpa=55&amp;vtp=1"/>
          <p:cNvSpPr/>
          <p:nvPr/>
        </p:nvSpPr>
        <p:spPr>
          <a:xfrm>
            <a:off x="9756902" y="2361516"/>
            <a:ext cx="296863" cy="346583"/>
          </a:xfrm>
          <a:prstGeom prst="rect">
            <a:avLst/>
          </a:prstGeom>
          <a:noFill/>
        </p:spPr>
        <p:txBody>
          <a:bodyPr wrap="non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6" name="QM_6_AN.102_1#c38c06197.blank?vja=1&amp;pid=97bc04c90&amp;color=0,0,0&amp;vpa=56&amp;vtp=1"/>
          <p:cNvSpPr/>
          <p:nvPr/>
        </p:nvSpPr>
        <p:spPr>
          <a:xfrm>
            <a:off x="8024432" y="3486228"/>
            <a:ext cx="450850" cy="346583"/>
          </a:xfrm>
          <a:prstGeom prst="rect">
            <a:avLst/>
          </a:prstGeom>
          <a:noFill/>
        </p:spPr>
        <p:txBody>
          <a:bodyPr wrap="non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into</a:t>
            </a:r>
            <a:endParaRPr lang="en-US" altLang="zh-CN" sz="2000" dirty="0"/>
          </a:p>
        </p:txBody>
      </p:sp>
      <p:sp>
        <p:nvSpPr>
          <p:cNvPr id="7" name="QM_6_AN.103_1#c38c06197.blank?vja=1&amp;pid=97bc04c90&amp;color=0,0,0&amp;vpa=57&amp;vtp=1"/>
          <p:cNvSpPr/>
          <p:nvPr/>
        </p:nvSpPr>
        <p:spPr>
          <a:xfrm>
            <a:off x="8943150" y="3848432"/>
            <a:ext cx="1042988" cy="346583"/>
          </a:xfrm>
          <a:prstGeom prst="rect">
            <a:avLst/>
          </a:prstGeom>
          <a:noFill/>
        </p:spPr>
        <p:txBody>
          <a:bodyPr wrap="non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providing</a:t>
            </a:r>
            <a:endParaRPr lang="en-US" altLang="zh-CN" sz="2000" dirty="0"/>
          </a:p>
        </p:txBody>
      </p:sp>
      <p:sp>
        <p:nvSpPr>
          <p:cNvPr id="8" name="QM_6_AN.104_1#c38c06197.blank?vja=1&amp;pid=97bc04c90&amp;color=0,0,0&amp;vpa=58&amp;vtp=1"/>
          <p:cNvSpPr/>
          <p:nvPr/>
        </p:nvSpPr>
        <p:spPr>
          <a:xfrm>
            <a:off x="5967476" y="4223336"/>
            <a:ext cx="2565400" cy="346583"/>
          </a:xfrm>
          <a:prstGeom prst="rect">
            <a:avLst/>
          </a:prstGeom>
          <a:noFill/>
        </p:spPr>
        <p:txBody>
          <a:bodyPr wrap="non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Although/Though/While</a:t>
            </a:r>
            <a:endParaRPr lang="en-US" altLang="zh-CN" sz="2000" dirty="0"/>
          </a:p>
        </p:txBody>
      </p:sp>
      <p:sp>
        <p:nvSpPr>
          <p:cNvPr id="9" name="QM_6_AN.105_1#c38c06197.blank?vja=1&amp;pid=97bc04c90&amp;color=0,0,0&amp;vpa=59&amp;vtp=1"/>
          <p:cNvSpPr/>
          <p:nvPr/>
        </p:nvSpPr>
        <p:spPr>
          <a:xfrm>
            <a:off x="5623941" y="4973144"/>
            <a:ext cx="1000125" cy="346583"/>
          </a:xfrm>
          <a:prstGeom prst="rect">
            <a:avLst/>
          </a:prstGeom>
          <a:noFill/>
        </p:spPr>
        <p:txBody>
          <a:bodyPr wrap="non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smoothly</a:t>
            </a:r>
            <a:endParaRPr lang="en-US" altLang="zh-CN" sz="2000" dirty="0"/>
          </a:p>
        </p:txBody>
      </p:sp>
      <p:sp>
        <p:nvSpPr>
          <p:cNvPr id="10" name="QM_6_AN.106_1#c38c06197.blank?vja=1&amp;pid=97bc04c90&amp;color=0,0,0&amp;vpa=60&amp;vtp=1"/>
          <p:cNvSpPr/>
          <p:nvPr/>
        </p:nvSpPr>
        <p:spPr>
          <a:xfrm>
            <a:off x="960501" y="5722952"/>
            <a:ext cx="2901950" cy="343281"/>
          </a:xfrm>
          <a:prstGeom prst="rect">
            <a:avLst/>
          </a:prstGeom>
          <a:noFill/>
        </p:spPr>
        <p:txBody>
          <a:bodyPr wrap="non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addressed/addressing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P spid="10" grpId="0" animBg="1" build="p"/>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25_1#92249c423?vja=1&amp;pid=8fb5e3ce7&amp;color=0,0,0&amp;vtp=1&amp;bt=1"/>
          <p:cNvSpPr/>
          <p:nvPr/>
        </p:nvSpPr>
        <p:spPr>
          <a:xfrm>
            <a:off x="722376" y="900000"/>
            <a:ext cx="10753344" cy="45339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[江苏常州高级中学2024高二月考]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discomfort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motivate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assigned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hundred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Chicago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（即兴创作）</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instructed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（embarrass）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uncomfortable.”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dimensions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conducting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a:t>
            </a:r>
            <a:endParaRPr lang="en-US" altLang="zh-CN" sz="2000" dirty="0"/>
          </a:p>
        </p:txBody>
      </p:sp>
      <p:sp>
        <p:nvSpPr>
          <p:cNvPr id="3" name="QM_5_AN.626_1#92249c423.blank?vja=1&amp;pid=8fb5e3ce7&amp;color=0,0,0&amp;vpa=273&amp;vtp=1"/>
          <p:cNvSpPr/>
          <p:nvPr/>
        </p:nvSpPr>
        <p:spPr>
          <a:xfrm>
            <a:off x="8850884" y="1242900"/>
            <a:ext cx="746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further</a:t>
            </a:r>
            <a:endParaRPr lang="en-US" altLang="zh-CN" sz="2000" dirty="0"/>
          </a:p>
        </p:txBody>
      </p:sp>
      <p:sp>
        <p:nvSpPr>
          <p:cNvPr id="4" name="QM_5_AN.627_1#92249c423.blank?vja=1&amp;pid=8fb5e3ce7&amp;color=0,0,0&amp;vpa=274&amp;vtp=1"/>
          <p:cNvSpPr/>
          <p:nvPr/>
        </p:nvSpPr>
        <p:spPr>
          <a:xfrm>
            <a:off x="10282047" y="1623900"/>
            <a:ext cx="550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
        <p:nvSpPr>
          <p:cNvPr id="5" name="QM_5_AN.628_1#92249c423.blank?vja=1&amp;pid=8fb5e3ce7&amp;color=0,0,0&amp;vpa=275&amp;vtp=1"/>
          <p:cNvSpPr/>
          <p:nvPr/>
        </p:nvSpPr>
        <p:spPr>
          <a:xfrm>
            <a:off x="1973326" y="2754200"/>
            <a:ext cx="1449388"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participate</a:t>
            </a:r>
            <a:endParaRPr lang="en-US" altLang="zh-CN" sz="2000" dirty="0"/>
          </a:p>
        </p:txBody>
      </p:sp>
      <p:sp>
        <p:nvSpPr>
          <p:cNvPr id="6" name="QM_5_AN.629_1#92249c423.blank?vja=1&amp;pid=8fb5e3ce7&amp;color=0,0,0&amp;vpa=276&amp;vtp=1"/>
          <p:cNvSpPr/>
          <p:nvPr/>
        </p:nvSpPr>
        <p:spPr>
          <a:xfrm>
            <a:off x="985901" y="3528900"/>
            <a:ext cx="1323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embarrassed</a:t>
            </a:r>
            <a:endParaRPr lang="en-US" altLang="zh-CN" sz="2000" dirty="0"/>
          </a:p>
        </p:txBody>
      </p:sp>
      <p:sp>
        <p:nvSpPr>
          <p:cNvPr id="7" name="QM_5_AN.630_1#92249c423.blank?vja=1&amp;pid=8fb5e3ce7&amp;color=0,0,0&amp;vpa=277&amp;vtp=1"/>
          <p:cNvSpPr/>
          <p:nvPr/>
        </p:nvSpPr>
        <p:spPr>
          <a:xfrm>
            <a:off x="985901" y="3909900"/>
            <a:ext cx="107156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told</a:t>
            </a:r>
            <a:endParaRPr lang="en-US" altLang="zh-CN" sz="2000" dirty="0"/>
          </a:p>
        </p:txBody>
      </p:sp>
      <p:sp>
        <p:nvSpPr>
          <p:cNvPr id="8" name="QM_5_AN.631_1#92249c423.blank?vja=1&amp;pid=8fb5e3ce7&amp;color=0,0,0&amp;vpa=278&amp;vtp=1"/>
          <p:cNvSpPr/>
          <p:nvPr/>
        </p:nvSpPr>
        <p:spPr>
          <a:xfrm>
            <a:off x="4628896" y="4659200"/>
            <a:ext cx="1268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competence</a:t>
            </a:r>
            <a:endParaRPr lang="en-US" altLang="zh-CN" sz="2000" dirty="0"/>
          </a:p>
        </p:txBody>
      </p:sp>
      <p:sp>
        <p:nvSpPr>
          <p:cNvPr id="9" name="QM_5_AN.632_1#92249c423.blank?vja=1&amp;pid=8fb5e3ce7&amp;color=0,0,0&amp;vpa=279&amp;vtp=1"/>
          <p:cNvSpPr/>
          <p:nvPr/>
        </p:nvSpPr>
        <p:spPr>
          <a:xfrm>
            <a:off x="1882839" y="5040200"/>
            <a:ext cx="1001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produced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33_1#92249c423?vja=1&amp;pid=8fb5e3ce7&amp;color=0,0,0&amp;mp=1&amp;vtp=1&amp;bt=1"/>
          <p:cNvSpPr/>
          <p:nvPr/>
        </p:nvSpPr>
        <p:spPr>
          <a:xfrm>
            <a:off x="722376" y="896112"/>
            <a:ext cx="10753344" cy="2247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strangers,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confirmed.“When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reinterpret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negative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functional,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engage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explain.“Instead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discomfort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unrelated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perceiving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#1.2</a:t>
            </a:r>
            <a:endParaRPr lang="en-US" altLang="zh-CN" sz="2000" dirty="0"/>
          </a:p>
        </p:txBody>
      </p:sp>
      <p:sp>
        <p:nvSpPr>
          <p:cNvPr id="3" name="QM_5_AN.634_1#92249c423.blank?vja=1&amp;pid=8fb5e3ce7&amp;color=0,0,0&amp;mp=1&amp;vpa=280&amp;vtp=1"/>
          <p:cNvSpPr/>
          <p:nvPr/>
        </p:nvSpPr>
        <p:spPr>
          <a:xfrm>
            <a:off x="1523492" y="1226312"/>
            <a:ext cx="901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thinking</a:t>
            </a:r>
            <a:endParaRPr lang="en-US" altLang="zh-CN" sz="2000" dirty="0"/>
          </a:p>
        </p:txBody>
      </p:sp>
      <p:sp>
        <p:nvSpPr>
          <p:cNvPr id="4" name="QM_5_AN.635_1#92249c423.blank?vja=1&amp;pid=8fb5e3ce7&amp;color=0,0,0&amp;mp=1&amp;vpa=281&amp;vtp=1"/>
          <p:cNvSpPr/>
          <p:nvPr/>
        </p:nvSpPr>
        <p:spPr>
          <a:xfrm>
            <a:off x="1833626" y="2001012"/>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5" name="QM_5_AN.636_1#92249c423.blank?vja=1&amp;pid=8fb5e3ce7&amp;color=0,0,0&amp;mp=1&amp;vpa=282&amp;vtp=1"/>
          <p:cNvSpPr/>
          <p:nvPr/>
        </p:nvSpPr>
        <p:spPr>
          <a:xfrm>
            <a:off x="6289993" y="2382012"/>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or</a:t>
            </a:r>
            <a:endParaRPr lang="en-US" altLang="zh-CN" sz="2000" dirty="0"/>
          </a:p>
        </p:txBody>
      </p:sp>
      <p:sp>
        <p:nvSpPr>
          <p:cNvPr id="6" name="QM_5_EX.637_1#92249c423?vja=1&amp;pid=8fb5e3ce7&amp;color=0,0,0&amp;vtp=1"/>
          <p:cNvSpPr/>
          <p:nvPr/>
        </p:nvSpPr>
        <p:spPr>
          <a:xfrm>
            <a:off x="722376" y="3188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本文是一篇说明文。最近的一项研究表明，将不适作为一个直接目标比起专注于你希望学到的东西更有可能激励你。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38_1#411d86e80?vja=1&amp;pid=92249c423&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6_AN.639_1#411d86e80.blank?vja=1&amp;pid=92249c423&amp;color=0,0,0&amp;vpa=283&amp;vtp=1"/>
          <p:cNvSpPr/>
          <p:nvPr/>
        </p:nvSpPr>
        <p:spPr>
          <a:xfrm>
            <a:off x="1024001" y="858013"/>
            <a:ext cx="746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further</a:t>
            </a:r>
            <a:endParaRPr lang="en-US" altLang="zh-CN" sz="2000" dirty="0"/>
          </a:p>
        </p:txBody>
      </p:sp>
      <p:sp>
        <p:nvSpPr>
          <p:cNvPr id="4" name="QB_6_AS.640_1#411d86e80?vja=1&amp;pid=92249c423&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句意为：最近的一项研究更进一步：将不适作为一个直接目标。根据语境可知，设空处表示“进一步；在更大程度上”，故填further。</a:t>
            </a:r>
            <a:endParaRPr lang="en-US" altLang="zh-CN" sz="2200" dirty="0"/>
          </a:p>
        </p:txBody>
      </p:sp>
      <p:sp>
        <p:nvSpPr>
          <p:cNvPr id="5" name="QB_6_BD.641_1#ff1250d06?vja=1&amp;pid=92249c423&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6" name="QB_6_AN.642_1#ff1250d06.blank?vja=1&amp;pid=92249c423&amp;color=0,0,0&amp;vpa=284&amp;vtp=1"/>
          <p:cNvSpPr/>
          <p:nvPr/>
        </p:nvSpPr>
        <p:spPr>
          <a:xfrm>
            <a:off x="1062101" y="2084959"/>
            <a:ext cx="550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
        <p:nvSpPr>
          <p:cNvPr id="7" name="QB_6_AS.643_1#ff1250d06?vja=1&amp;pid=92249c423&amp;color=0,0,0&amp;vtp=1"/>
          <p:cNvSpPr/>
          <p:nvPr/>
        </p:nvSpPr>
        <p:spPr>
          <a:xfrm>
            <a:off x="722376" y="25477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句意为：这比起专注于你希望学到的东西更有可能激励你。设空处引导宾语从句，作介词on的宾语，引导词在从句中作learn的宾语，表示“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的事物”，故用what引导该从句。</a:t>
            </a:r>
            <a:endParaRPr lang="en-US" altLang="zh-CN" sz="2200" dirty="0"/>
          </a:p>
        </p:txBody>
      </p:sp>
      <p:sp>
        <p:nvSpPr>
          <p:cNvPr id="8" name="QB_6_BD.644_1#f2b8b6342?vja=1&amp;pid=92249c423&amp;color=0,0,0&amp;vtp=1"/>
          <p:cNvSpPr/>
          <p:nvPr/>
        </p:nvSpPr>
        <p:spPr>
          <a:xfrm>
            <a:off x="722376" y="3354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000" dirty="0"/>
          </a:p>
        </p:txBody>
      </p:sp>
      <p:sp>
        <p:nvSpPr>
          <p:cNvPr id="9" name="QB_6_AN.645_1#f2b8b6342.blank?vja=1&amp;pid=92249c423&amp;color=0,0,0&amp;vpa=285&amp;vtp=1"/>
          <p:cNvSpPr/>
          <p:nvPr/>
        </p:nvSpPr>
        <p:spPr>
          <a:xfrm>
            <a:off x="1049401" y="3304159"/>
            <a:ext cx="1449388"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participate</a:t>
            </a:r>
            <a:endParaRPr lang="en-US" altLang="zh-CN" sz="2000" dirty="0"/>
          </a:p>
        </p:txBody>
      </p:sp>
      <p:sp>
        <p:nvSpPr>
          <p:cNvPr id="10" name="QB_6_AS.646_1#f2b8b6342?vja=1&amp;pid=92249c423&amp;color=0,0,0&amp;vtp=1"/>
          <p:cNvSpPr/>
          <p:nvPr/>
        </p:nvSpPr>
        <p:spPr>
          <a:xfrm>
            <a:off x="722376" y="37796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句意为：在五项实验的第一项中，研究人员安排在芝加哥接受训练的几百名学生参加一个小组即兴表演练习，然后告诉其中一半的学生，他们在这个过程中的目标是“感到尴尬和不舒服”。assign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sth是固定短语，意为“指派某人做某事”。故填to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participate。</a:t>
            </a:r>
            <a:endParaRPr lang="en-US" altLang="zh-CN" sz="2200" dirty="0"/>
          </a:p>
        </p:txBody>
      </p:sp>
      <p:sp>
        <p:nvSpPr>
          <p:cNvPr id="11" name="QB_6_BD.647_1#f7430a0c1?vja=1&amp;pid=92249c423&amp;color=0,0,0&amp;vtp=1"/>
          <p:cNvSpPr/>
          <p:nvPr/>
        </p:nvSpPr>
        <p:spPr>
          <a:xfrm>
            <a:off x="722376" y="49551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dirty="0"/>
          </a:p>
        </p:txBody>
      </p:sp>
      <p:sp>
        <p:nvSpPr>
          <p:cNvPr id="12" name="QB_6_AN.648_1#f7430a0c1.blank?vja=1&amp;pid=92249c423&amp;color=0,0,0&amp;vpa=286&amp;vtp=1"/>
          <p:cNvSpPr/>
          <p:nvPr/>
        </p:nvSpPr>
        <p:spPr>
          <a:xfrm>
            <a:off x="1049401" y="4917059"/>
            <a:ext cx="1323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embarrassed</a:t>
            </a:r>
            <a:endParaRPr lang="en-US" altLang="zh-CN" sz="2000" dirty="0"/>
          </a:p>
        </p:txBody>
      </p:sp>
      <p:sp>
        <p:nvSpPr>
          <p:cNvPr id="13" name="QB_6_AS.649_1#f7430a0c1?vja=1&amp;pid=92249c423&amp;color=0,0,0&amp;vtp=1"/>
          <p:cNvSpPr/>
          <p:nvPr/>
        </p:nvSpPr>
        <p:spPr>
          <a:xfrm>
            <a:off x="722376" y="5379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句意见上一题解析。设空处和uncomfortable并列，作表语，应用形容词，此处表示“感到尴尬”，应用-ed结尾的形容词，故填embarrassed。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50_1#b197cbf26?vja=1&amp;pid=92249c423&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3" name="QB_6_AN.651_1#b197cbf26.blank?vja=1&amp;pid=92249c423&amp;color=0,0,0&amp;vpa=287&amp;vtp=1"/>
          <p:cNvSpPr/>
          <p:nvPr/>
        </p:nvSpPr>
        <p:spPr>
          <a:xfrm>
            <a:off x="1049401" y="858013"/>
            <a:ext cx="107156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told</a:t>
            </a:r>
            <a:endParaRPr lang="en-US" altLang="zh-CN" sz="2000" dirty="0"/>
          </a:p>
        </p:txBody>
      </p:sp>
      <p:sp>
        <p:nvSpPr>
          <p:cNvPr id="4" name="QB_6_AS.652_1#b197cbf26?vja=1&amp;pid=92249c423&amp;color=0,0,0&amp;vtp=1"/>
          <p:cNvSpPr/>
          <p:nvPr/>
        </p:nvSpPr>
        <p:spPr>
          <a:xfrm>
            <a:off x="722376" y="1315847"/>
            <a:ext cx="10753344" cy="1528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句意为：其余学生作为对照组，被告知要“感觉自己正在发展新技能”。分析句子结构可知，设空处在句中作谓语，此处描述的实验过程发生在过去，应用一般过去时；主语The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rest指代剩下的实验对象，与tell之间为被动关系，表示“被告知”，应用一般过去时的被动语态，且主语为复数概念。故填were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told。</a:t>
            </a:r>
            <a:endParaRPr lang="en-US" altLang="zh-CN" sz="2200" dirty="0"/>
          </a:p>
        </p:txBody>
      </p:sp>
      <p:sp>
        <p:nvSpPr>
          <p:cNvPr id="5" name="QB_6_BD.653_1#e17e8bdd5?vja=1&amp;pid=92249c423&amp;color=0,0,0&amp;vtp=1"/>
          <p:cNvSpPr/>
          <p:nvPr/>
        </p:nvSpPr>
        <p:spPr>
          <a:xfrm>
            <a:off x="722376" y="2872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6" name="QB_6_AN.654_1#e17e8bdd5.blank?vja=1&amp;pid=92249c423&amp;color=0,0,0&amp;vpa=288&amp;vtp=1"/>
          <p:cNvSpPr/>
          <p:nvPr/>
        </p:nvSpPr>
        <p:spPr>
          <a:xfrm>
            <a:off x="1024001" y="2821559"/>
            <a:ext cx="1268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competence</a:t>
            </a:r>
            <a:endParaRPr lang="en-US" altLang="zh-CN" sz="2000" dirty="0"/>
          </a:p>
        </p:txBody>
      </p:sp>
      <p:sp>
        <p:nvSpPr>
          <p:cNvPr id="7" name="QB_6_AS.655_1#e17e8bdd5?vja=1&amp;pid=92249c423&amp;color=0,0,0&amp;vtp=1"/>
          <p:cNvSpPr/>
          <p:nvPr/>
        </p:nvSpPr>
        <p:spPr>
          <a:xfrm>
            <a:off x="722376" y="32970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涉及更高个人能力其他维度的实验，如进行表达性写作，产生了类似的结果。设空处作介词of的宾语，且被形容词比较级higher和形容词personal修饰，应用名词。competence在此处表示“个人能力”，表示抽象概念，故填competence。</a:t>
            </a:r>
            <a:endParaRPr lang="en-US" altLang="zh-CN" sz="2200" dirty="0"/>
          </a:p>
        </p:txBody>
      </p:sp>
      <p:sp>
        <p:nvSpPr>
          <p:cNvPr id="8" name="QB_6_BD.656_1#2de80bb36?vja=1&amp;pid=92249c423&amp;color=0,0,0&amp;vtp=1"/>
          <p:cNvSpPr/>
          <p:nvPr/>
        </p:nvSpPr>
        <p:spPr>
          <a:xfrm>
            <a:off x="722376" y="44852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9" name="QB_6_AN.657_1#2de80bb36.blank?vja=1&amp;pid=92249c423&amp;color=0,0,0&amp;vpa=289&amp;vtp=1"/>
          <p:cNvSpPr/>
          <p:nvPr/>
        </p:nvSpPr>
        <p:spPr>
          <a:xfrm>
            <a:off x="1024001" y="4434459"/>
            <a:ext cx="1001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produced</a:t>
            </a:r>
            <a:endParaRPr lang="en-US" altLang="zh-CN" sz="2000" dirty="0"/>
          </a:p>
        </p:txBody>
      </p:sp>
      <p:sp>
        <p:nvSpPr>
          <p:cNvPr id="10" name="QB_6_AS.658_1#2de80bb36?vja=1&amp;pid=92249c423&amp;color=0,0,0&amp;vtp=1"/>
          <p:cNvSpPr/>
          <p:nvPr/>
        </p:nvSpPr>
        <p:spPr>
          <a:xfrm>
            <a:off x="722376" y="49099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句意见上一题解析。分析句子结构可知，设空处作谓语，此处介绍过去发生的事情，应用一般过去时，produce在此处意为“使产生；造成”。故填produced。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59_1#4fa5b79b5?vja=1&amp;pid=92249c423&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3" name="QB_6_AN.660_1#4fa5b79b5.blank?vja=1&amp;pid=92249c423&amp;color=0,0,0&amp;vpa=290&amp;vtp=1"/>
          <p:cNvSpPr/>
          <p:nvPr/>
        </p:nvSpPr>
        <p:spPr>
          <a:xfrm>
            <a:off x="1011301" y="845313"/>
            <a:ext cx="901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thinking</a:t>
            </a:r>
            <a:endParaRPr lang="en-US" altLang="zh-CN" sz="2000" dirty="0"/>
          </a:p>
        </p:txBody>
      </p:sp>
      <p:sp>
        <p:nvSpPr>
          <p:cNvPr id="4" name="QB_6_AS.661_1#4fa5b79b5?vja=1&amp;pid=92249c423&amp;color=0,0,0&amp;vtp=1"/>
          <p:cNvSpPr/>
          <p:nvPr/>
        </p:nvSpPr>
        <p:spPr>
          <a:xfrm>
            <a:off x="722376" y="1315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句意为：将焦虑视为兴奋已被证明是一种在陌生人面前提高演唱水平的方法，并且将压力视为提高成绩的一种手段也得到了证实。___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boosting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achievements在第二个分句中作主语，设空处应用动名词形式，与第一个分句中的Seeing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anxiety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excitement相呼应。故填thinking。</a:t>
            </a:r>
            <a:endParaRPr lang="en-US" altLang="zh-CN" sz="2200" dirty="0"/>
          </a:p>
        </p:txBody>
      </p:sp>
      <p:sp>
        <p:nvSpPr>
          <p:cNvPr id="5" name="QB_6_BD.662_1#4c58e6eca?vja=1&amp;pid=92249c423&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663_1#4c58e6eca.blank?vja=1&amp;pid=92249c423&amp;color=0,0,0&amp;vpa=291&amp;vtp=1"/>
          <p:cNvSpPr/>
          <p:nvPr/>
        </p:nvSpPr>
        <p:spPr>
          <a:xfrm>
            <a:off x="1024001" y="2846959"/>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7" name="QB_6_AS.664_1#4c58e6eca?vja=1&amp;pid=92249c423&amp;color=0,0,0&amp;vtp=1"/>
          <p:cNvSpPr/>
          <p:nvPr/>
        </p:nvSpPr>
        <p:spPr>
          <a:xfrm>
            <a:off x="722376" y="33097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研究人员解释道：“当人们把负面体验重新解读为实用的体验时，他们就更愿意参与能激发那些体验的任务。他们不再将不适视为与目标无关的事情或停止的信号，而是开始将其视为朝着目标前进的标志。”eng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in是固定短语，意为“参加；从事”，故填in。</a:t>
            </a:r>
            <a:endParaRPr lang="en-US" altLang="zh-CN" sz="2200" dirty="0"/>
          </a:p>
        </p:txBody>
      </p:sp>
      <p:sp>
        <p:nvSpPr>
          <p:cNvPr id="8" name="QB_6_BD.665_1#745dda347?vja=1&amp;pid=92249c423&amp;color=0,0,0&amp;vtp=1"/>
          <p:cNvSpPr/>
          <p:nvPr/>
        </p:nvSpPr>
        <p:spPr>
          <a:xfrm>
            <a:off x="722376" y="4497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6_AN.666_1#745dda347.blank?vja=1&amp;pid=92249c423&amp;color=0,0,0&amp;vpa=292&amp;vtp=1"/>
          <p:cNvSpPr/>
          <p:nvPr/>
        </p:nvSpPr>
        <p:spPr>
          <a:xfrm>
            <a:off x="1138301" y="4459859"/>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or</a:t>
            </a:r>
            <a:endParaRPr lang="en-US" altLang="zh-CN" sz="2000" dirty="0"/>
          </a:p>
        </p:txBody>
      </p:sp>
      <p:sp>
        <p:nvSpPr>
          <p:cNvPr id="10" name="QB_6_AS.667_1#745dda347?vja=1&amp;pid=92249c423&amp;color=0,0,0&amp;vtp=1"/>
          <p:cNvSpPr/>
          <p:nvPr/>
        </p:nvSpPr>
        <p:spPr>
          <a:xfrm>
            <a:off x="722376" y="48811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句意见上一题解析。根据语境可知，此处表示选择，应用or连接并列成分。故填or。</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667_2#745dda347?vja=1&amp;pid=92249c423&amp;color=0,0,0&amp;mp=1&amp;vtp=1&amp;bt=1"/>
          <p:cNvSpPr/>
          <p:nvPr/>
        </p:nvSpPr>
        <p:spPr>
          <a:xfrm>
            <a:off x="722376" y="900000"/>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2000" dirty="0"/>
          </a:p>
        </p:txBody>
      </p:sp>
      <p:pic>
        <p:nvPicPr>
          <p:cNvPr id="3" name="QB_6_AS.667_3#745dda347?vja=1&amp;pid=92249c423&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346704" y="1384124"/>
            <a:ext cx="5495544" cy="19476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6_AS.667_4#745dda347?vja=1&amp;pid=92249c423&amp;color=0,0,0&amp;mp=1&amp;vtp=1"/>
          <p:cNvSpPr/>
          <p:nvPr/>
        </p:nvSpPr>
        <p:spPr>
          <a:xfrm>
            <a:off x="722376" y="3466924"/>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涉及更高个人能力其他维度的实验，如进行表达性写作，产生了类似的结果。</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68_1#9c506dfad?vja=0&amp;pid=c799a7c06&amp;color=0,0,0&amp;vtp=1&amp;bt=1"/>
          <p:cNvSpPr/>
          <p:nvPr/>
        </p:nvSpPr>
        <p:spPr>
          <a:xfrm>
            <a:off x="722376" y="896112"/>
            <a:ext cx="10753344" cy="495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阅读下面材料,根据其内容和所给段落开头语续写两段,使之构成一篇完整的短文。</a:t>
            </a:r>
            <a:endParaRPr lang="en-US" altLang="zh-CN" sz="2000" dirty="0"/>
          </a:p>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laboratories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Turtex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coffee.”</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jokingly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coffee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Mars?”</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coffee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coffee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Ramu’s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Coffee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Kushmandi.</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Turtex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laboratory.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Turtex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colourful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buttons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opened.</a:t>
            </a:r>
            <a:endParaRPr lang="en-US" altLang="zh-CN" sz="2000" dirty="0"/>
          </a:p>
          <a:p>
            <a:pPr algn="l">
              <a:lnSpc>
                <a:spcPct val="125000"/>
              </a:lnSpc>
            </a:pPr>
            <a:endParaRPr lang="en-US" altLang="zh-CN" sz="2000" dirty="0"/>
          </a:p>
        </p:txBody>
      </p:sp>
    </p:spTree>
  </p:cSld>
  <p:clrMapOvr>
    <a:masterClrMapping/>
  </p:clrMapOvr>
  <p:transition>
    <p:fade/>
  </p:transition>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68_1#9c506dfad?vja=0&amp;pid=c799a7c06&amp;color=0,0,0&amp;vtp=1&amp;bt=1"/>
          <p:cNvSpPr/>
          <p:nvPr/>
        </p:nvSpPr>
        <p:spPr>
          <a:xfrm>
            <a:off x="722376" y="900000"/>
            <a:ext cx="10753344" cy="4953000"/>
          </a:xfrm>
          <a:prstGeom prst="rect">
            <a:avLst/>
          </a:prstGeom>
          <a:noFill/>
        </p:spPr>
        <p:txBody>
          <a:bodyPr wrap="square" lIns="0" tIns="0" rIns="0" bIns="0" rtlCol="0" anchor="t"/>
          <a:lstStyle/>
          <a:p>
            <a:pPr>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Turtex</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endParaRPr lang="en-US" altLang="zh-CN" sz="2000" dirty="0"/>
          </a:p>
          <a:p>
            <a:pPr>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sz="2000" dirty="0"/>
          </a:p>
          <a:p>
            <a:pPr>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Kushmandi.”</a:t>
            </a:r>
            <a:endParaRPr lang="en-US" altLang="zh-CN" sz="2000" dirty="0"/>
          </a:p>
          <a:p>
            <a:pPr>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a:p>
            <a:pPr>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astonishingly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skyscrapers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Turtex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loudly,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endParaRPr lang="en-US" altLang="zh-CN" sz="2000" dirty="0"/>
          </a:p>
          <a:p>
            <a:pPr>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coffee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five-star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Suddenly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display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electronic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Kushmandi.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Ramu’s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Coffee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coffee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endParaRPr lang="en-US" altLang="zh-CN" sz="2000" dirty="0"/>
          </a:p>
          <a:p>
            <a:pPr>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Suddenly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hazy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crazy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endParaRPr lang="en-US" altLang="zh-CN" sz="2000" dirty="0"/>
          </a:p>
          <a:p>
            <a:pPr>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enormous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TV</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channel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coffee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five-star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coffee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century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endParaRPr lang="en-US" altLang="zh-CN" sz="2000" dirty="0"/>
          </a:p>
          <a:p>
            <a:pPr>
              <a:lnSpc>
                <a:spcPct val="125000"/>
              </a:lnSpc>
            </a:pPr>
            <a:endParaRPr lang="en-US" altLang="zh-CN" sz="2000" dirty="0"/>
          </a:p>
        </p:txBody>
      </p:sp>
    </p:spTree>
  </p:cSld>
  <p:clrMapOvr>
    <a:masterClrMapping/>
  </p:clrMapOvr>
  <p:transition>
    <p:fade/>
  </p:transition>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68_1#9c506dfad?vja=0&amp;pid=c799a7c06&amp;color=0,0,0&amp;vtp=1&amp;bt=1"/>
          <p:cNvSpPr/>
          <p:nvPr/>
        </p:nvSpPr>
        <p:spPr>
          <a:xfrm>
            <a:off x="722376" y="900000"/>
            <a:ext cx="10753344" cy="1875155"/>
          </a:xfrm>
          <a:prstGeom prst="rect">
            <a:avLst/>
          </a:prstGeom>
          <a:noFill/>
        </p:spPr>
        <p:txBody>
          <a:bodyPr wrap="square" lIns="0" tIns="0" rIns="0" bIns="0" rtlCol="0" anchor="t"/>
          <a:lstStyle/>
          <a:p>
            <a:pPr>
              <a:lnSpc>
                <a:spcPct val="125000"/>
              </a:lnSpc>
            </a:pPr>
            <a:r>
              <a:rPr lang="en-US" altLang="zh-CN" sz="20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注意:续写词数应为150个左右。</a:t>
            </a:r>
            <a:endParaRPr lang="en-US" altLang="zh-CN" sz="2000" dirty="0"/>
          </a:p>
          <a:p>
            <a:pPr>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hazy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Turtex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coffee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club.________</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________________________________________________________________________________________________________________________________________________</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a:t>
            </a:r>
            <a:endParaRPr lang="en-US" altLang="zh-CN" sz="2000" dirty="0"/>
          </a:p>
          <a:p>
            <a:pPr>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waiter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coffee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left._______________________________________________________</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________________________________________________________________________________________________</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a:t>
            </a:r>
            <a:endParaRPr lang="en-US" altLang="zh-CN" sz="2000" dirty="0"/>
          </a:p>
        </p:txBody>
      </p:sp>
    </p:spTree>
  </p:cSld>
  <p:clrMapOvr>
    <a:masterClrMapping/>
  </p:clrMapOvr>
  <p:transition>
    <p:fade/>
  </p:transition>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670_1#9c506dfad?vja=1&amp;pid=c799a7c06&amp;color=0,0,0&amp;vtp=1&amp;bt=1"/>
          <p:cNvSpPr/>
          <p:nvPr/>
        </p:nvSpPr>
        <p:spPr>
          <a:xfrm>
            <a:off x="722376" y="900000"/>
            <a:ext cx="10753344" cy="732155"/>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【写作提示】</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1.材料导读</a:t>
            </a:r>
            <a:endParaRPr lang="en-US" altLang="zh-CN" sz="2000" dirty="0"/>
          </a:p>
        </p:txBody>
      </p:sp>
      <p:graphicFrame>
        <p:nvGraphicFramePr>
          <p:cNvPr id="148" name="QO_5_AS.670_2#9c506dfad?colgroup=5,35&amp;vja=1&amp;pid=c799a7c06&amp;color=0,0,0&amp;vtp=1"/>
          <p:cNvGraphicFramePr>
            <a:graphicFrameLocks noGrp="1"/>
          </p:cNvGraphicFramePr>
          <p:nvPr/>
        </p:nvGraphicFramePr>
        <p:xfrm>
          <a:off x="722376" y="1765124"/>
          <a:ext cx="10725912" cy="2863723"/>
        </p:xfrm>
        <a:graphic>
          <a:graphicData uri="http://schemas.openxmlformats.org/drawingml/2006/table">
            <a:tbl>
              <a:tblPr/>
              <a:tblGrid>
                <a:gridCol w="1563624"/>
                <a:gridCol w="9162288"/>
              </a:tblGrid>
              <a:tr h="2011045">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材料大意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者的朋友特克斯在火星上忽然想要喝地球上的咖啡，他们通过一个神奇的房间回到地球，作者却发现家乡的咖啡摊位已经变成了五星级咖啡俱乐部。作者很是疑惑，一连提出几个问题：实验室附近的房间是什么？怎么可能从火星回到遥远的地球呢?是不是就像用遥控器打开我最喜欢的电视频道一样?我们村里的简陋咖啡摊是怎么变成五星级咖啡俱乐部的?我们在哪个世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主要角色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作者、作者的朋友特克斯、咖啡馆服务员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主要矛盾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作者的体验以及作者的疑惑如何得以解决。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48"/>
                                        </p:tgtEl>
                                        <p:attrNameLst>
                                          <p:attrName>style.visibility</p:attrName>
                                        </p:attrNameLst>
                                      </p:cBhvr>
                                      <p:to>
                                        <p:strVal val="visible"/>
                                      </p:to>
                                    </p:set>
                                    <p:animEffect transition="in" filter="fade">
                                      <p:cBhvr>
                                        <p:cTn id="16" dur="500"/>
                                        <p:tgtEl>
                                          <p:spTgt spid="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98_1#c38c06197?vja=1&amp;pid=97bc04c90&amp;color=0,0,0&amp;vtp=1&amp;bt=1"/>
          <p:cNvSpPr/>
          <p:nvPr/>
        </p:nvSpPr>
        <p:spPr>
          <a:xfrm>
            <a:off x="722376" y="900000"/>
            <a:ext cx="10753344" cy="1485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Meanwhile</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ILRS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globe</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indicates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innovations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cooperation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#1.3</a:t>
            </a:r>
            <a:endParaRPr lang="en-US" altLang="zh-CN" sz="2000" dirty="0"/>
          </a:p>
        </p:txBody>
      </p:sp>
      <p:sp>
        <p:nvSpPr>
          <p:cNvPr id="3" name="QM_6_EX.109_1#c38c06197?vja=1&amp;pid=97bc04c90&amp;color=0,0,0&amp;vtp=1"/>
          <p:cNvSpPr/>
          <p:nvPr/>
        </p:nvSpPr>
        <p:spPr>
          <a:xfrm>
            <a:off x="722376" y="2426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本文是一篇说明文。文章主要介绍了月球熔岩管这一新发现，指出它可能会成为月球基地的一部分，为月球上的人类提供一个安全的环境，但仍有许多挑战需要克服。</a:t>
            </a:r>
            <a:endParaRPr lang="en-US" altLang="zh-CN" sz="2000" dirty="0"/>
          </a:p>
        </p:txBody>
      </p:sp>
      <p:sp>
        <p:nvSpPr>
          <p:cNvPr id="4" name="QB_7_BD.110_1#d2cd68d93?vja=1&amp;pid=c38c06197&amp;color=0,0,0&amp;vtp=1"/>
          <p:cNvSpPr/>
          <p:nvPr/>
        </p:nvSpPr>
        <p:spPr>
          <a:xfrm>
            <a:off x="722376" y="31898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000" dirty="0"/>
          </a:p>
        </p:txBody>
      </p:sp>
      <p:sp>
        <p:nvSpPr>
          <p:cNvPr id="5" name="QB_7_AS.112_1#d2cd68d93?vja=1&amp;pid=c38c06197&amp;color=0,0,0&amp;vtp=1"/>
          <p:cNvSpPr/>
          <p:nvPr/>
        </p:nvSpPr>
        <p:spPr>
          <a:xfrm>
            <a:off x="722376" y="3614723"/>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句意为：近来，随着中国在太空探索领域的突破，月球熔岩管已成为人们非常感兴趣的话题。根据时间状语Recently可知，此处应使用现在完成时，主语lunar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lava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tubes表示复数概念，故填have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become。</a:t>
            </a:r>
            <a:endParaRPr lang="en-US" altLang="zh-CN" sz="2200" dirty="0"/>
          </a:p>
        </p:txBody>
      </p:sp>
      <p:sp>
        <p:nvSpPr>
          <p:cNvPr id="6" name="QM_6_AN.107_1#c38c06197.blank?vja=1&amp;pid=97bc04c90&amp;color=0,0,0&amp;vpa=61&amp;vtp=1"/>
          <p:cNvSpPr/>
          <p:nvPr/>
        </p:nvSpPr>
        <p:spPr>
          <a:xfrm>
            <a:off x="9623362" y="861900"/>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7" name="QM_6_AN.108_1#c38c06197.blank?vja=1&amp;pid=97bc04c90&amp;color=0,0,0&amp;vpa=62&amp;vtp=1"/>
          <p:cNvSpPr/>
          <p:nvPr/>
        </p:nvSpPr>
        <p:spPr>
          <a:xfrm>
            <a:off x="7706233" y="1623900"/>
            <a:ext cx="633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better</a:t>
            </a:r>
            <a:endParaRPr lang="en-US" altLang="zh-CN" sz="2000" dirty="0"/>
          </a:p>
        </p:txBody>
      </p:sp>
      <p:sp>
        <p:nvSpPr>
          <p:cNvPr id="8" name="QB_7_AN.111_1#d2cd68d93.blank?vja=1&amp;pid=c38c06197&amp;color=0,0,0&amp;vpa=63&amp;vtp=1"/>
          <p:cNvSpPr/>
          <p:nvPr/>
        </p:nvSpPr>
        <p:spPr>
          <a:xfrm>
            <a:off x="1049401" y="3151759"/>
            <a:ext cx="145256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become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bg/>
                                          </p:spTgt>
                                        </p:tgtEl>
                                        <p:attrNameLst>
                                          <p:attrName>style.visibility</p:attrName>
                                        </p:attrNameLst>
                                      </p:cBhvr>
                                      <p:to>
                                        <p:strVal val="visible"/>
                                      </p:to>
                                    </p:set>
                                    <p:animEffect transition="in" filter="fade">
                                      <p:cBhvr>
                                        <p:cTn id="23" dur="500"/>
                                        <p:tgtEl>
                                          <p:spTgt spid="3">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0" end="0"/>
                                            </p:txEl>
                                          </p:spTgt>
                                        </p:tgtEl>
                                        <p:attrNameLst>
                                          <p:attrName>style.visibility</p:attrName>
                                        </p:attrNameLst>
                                      </p:cBhvr>
                                      <p:to>
                                        <p:strVal val="visible"/>
                                      </p:to>
                                    </p:set>
                                    <p:animEffect transition="in" filter="fade">
                                      <p:cBhvr>
                                        <p:cTn id="26" dur="500"/>
                                        <p:tgtEl>
                                          <p:spTgt spid="3">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5">
                                            <p:bg/>
                                          </p:spTgt>
                                        </p:tgtEl>
                                        <p:attrNameLst>
                                          <p:attrName>style.visibility</p:attrName>
                                        </p:attrNameLst>
                                      </p:cBhvr>
                                      <p:to>
                                        <p:strVal val="visible"/>
                                      </p:to>
                                    </p:set>
                                    <p:animEffect transition="in" filter="fade">
                                      <p:cBhvr>
                                        <p:cTn id="39" dur="500"/>
                                        <p:tgtEl>
                                          <p:spTgt spid="5">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5">
                                            <p:txEl>
                                              <p:pRg st="0" end="0"/>
                                            </p:txEl>
                                          </p:spTgt>
                                        </p:tgtEl>
                                        <p:attrNameLst>
                                          <p:attrName>style.visibility</p:attrName>
                                        </p:attrNameLst>
                                      </p:cBhvr>
                                      <p:to>
                                        <p:strVal val="visible"/>
                                      </p:to>
                                    </p:set>
                                    <p:animEffect transition="in" filter="fade">
                                      <p:cBhvr>
                                        <p:cTn id="42"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6" grpId="0" animBg="1" build="p"/>
      <p:bldP spid="7" grpId="0" animBg="1" build="p"/>
      <p:bldP spid="8" grpId="0" animBg="1" build="p"/>
    </p:bld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670_3#9c506dfad?vja=1&amp;pid=c799a7c06&amp;color=0,0,0&amp;mp=1&amp;vtp=1&amp;bt=1"/>
          <p:cNvSpPr/>
          <p:nvPr/>
        </p:nvSpPr>
        <p:spPr>
          <a:xfrm>
            <a:off x="722376" y="900000"/>
            <a:ext cx="10753344" cy="351155"/>
          </a:xfrm>
          <a:prstGeom prst="rect">
            <a:avLst/>
          </a:prstGeom>
          <a:noFill/>
        </p:spPr>
        <p:txBody>
          <a:bodyPr wrap="square" lIns="0" tIns="0" rIns="0" bIns="0" rtlCol="0" anchor="t"/>
          <a:lstStyle/>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2.续写分析</a:t>
            </a:r>
            <a:endParaRPr lang="en-US" altLang="zh-CN" sz="2000" dirty="0"/>
          </a:p>
        </p:txBody>
      </p:sp>
      <p:graphicFrame>
        <p:nvGraphicFramePr>
          <p:cNvPr id="149" name="QO_5_AS.670_4#9c506dfad?colgroup=14,25&amp;vja=1&amp;pid=c799a7c06&amp;color=0,0,0&amp;mp=1&amp;vtp=1"/>
          <p:cNvGraphicFramePr>
            <a:graphicFrameLocks noGrp="1"/>
          </p:cNvGraphicFramePr>
          <p:nvPr/>
        </p:nvGraphicFramePr>
        <p:xfrm>
          <a:off x="722376" y="1384124"/>
          <a:ext cx="10725912" cy="3686048"/>
        </p:xfrm>
        <a:graphic>
          <a:graphicData uri="http://schemas.openxmlformats.org/drawingml/2006/table">
            <a:tbl>
              <a:tblPr/>
              <a:tblGrid>
                <a:gridCol w="3904488"/>
                <a:gridCol w="6821424"/>
              </a:tblGrid>
              <a:tr h="1218819">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续写第一段（提示句：想着这些模糊的事情，我跟着特克斯走进了咖啡俱乐部。）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由材料和续写第二段提示句可知，第一段可描写作者在进入咖啡俱乐部后发生的事，可描写作者思考脑海中那些问题的过程，并等待享用咖啡。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续写第二段（提示句：服务员给我们端来两杯咖啡就走了。）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结合材料的标题和材料内容，续写第二段可给出结局：作者正要享受咖啡，梦醒后发现自己身在医院。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325">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情节线索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进入咖啡俱乐部——入座，边等咖啡边思考问题——咖啡端上来——准备喝咖啡——梦醒后发现自己身在医院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325">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情感线索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进入咖啡俱乐部后对咖啡的渴望——对问题的疑惑——等待时的不耐烦——梦醒后的惊讶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49"/>
                                        </p:tgtEl>
                                        <p:attrNameLst>
                                          <p:attrName>style.visibility</p:attrName>
                                        </p:attrNameLst>
                                      </p:cBhvr>
                                      <p:to>
                                        <p:strVal val="visible"/>
                                      </p:to>
                                    </p:set>
                                    <p:animEffect transition="in" filter="fade">
                                      <p:cBhvr>
                                        <p:cTn id="13" dur="500"/>
                                        <p:tgtEl>
                                          <p:spTgt spid="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669_1#9c506dfad?vja=1&amp;pid=c799a7c06&amp;color=0,0,0&amp;vtp=1&amp;bt=1"/>
          <p:cNvSpPr/>
          <p:nvPr/>
        </p:nvSpPr>
        <p:spPr>
          <a:xfrm>
            <a:off x="722376" y="900000"/>
            <a:ext cx="10753344" cy="4538853"/>
          </a:xfrm>
          <a:prstGeom prst="rect">
            <a:avLst/>
          </a:prstGeom>
          <a:noFill/>
        </p:spPr>
        <p:txBody>
          <a:bodyPr wrap="square" lIns="0" tIns="0" rIns="0" bIns="0" rtlCol="0" anchor="t"/>
          <a:lstStyle/>
          <a:p>
            <a:pPr algn="l">
              <a:lnSpc>
                <a:spcPct val="125000"/>
              </a:lnSpc>
            </a:pPr>
            <a:r>
              <a:rPr lang="en-US" altLang="zh-CN" sz="20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【参考范文】</a:t>
            </a:r>
            <a:endParaRPr lang="en-US" altLang="zh-CN" sz="2000" dirty="0"/>
          </a:p>
          <a:p>
            <a:pPr algn="just">
              <a:lnSpc>
                <a:spcPct val="125000"/>
              </a:lnSpc>
            </a:pP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hazy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followed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Turtex</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coffee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club.The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delicious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smell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coffee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rushed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nose.Oh,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loveable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tasty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coffee.How</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eager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cup</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Turtex</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said.Still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absorbed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hazy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questions,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followed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Turtex</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beside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coated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strange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materials,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waiting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coffee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Earth.</a:t>
            </a:r>
            <a:endParaRPr lang="en-US" altLang="zh-CN" sz="2000" dirty="0"/>
          </a:p>
          <a:p>
            <a:pPr algn="just">
              <a:lnSpc>
                <a:spcPct val="125000"/>
              </a:lnSpc>
            </a:pP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waiter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cups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coffee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left.Impatiently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sip.“Oh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gosh.”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mouth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burnt.But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heard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haircutting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sound.I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slowly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opened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nurse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cutting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hair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putting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tray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beside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telling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“Nothing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serious.Just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stitches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forehead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OK</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realized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village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hospital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Kushmandi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coffee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club.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13_1#4c1ef784b?vja=1&amp;pid=c38c06197&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7_AN.114_1#4c1ef784b.blank?vja=1&amp;pid=c38c06197&amp;color=0,0,0&amp;mp=1&amp;vpa=64&amp;vtp=1"/>
          <p:cNvSpPr/>
          <p:nvPr/>
        </p:nvSpPr>
        <p:spPr>
          <a:xfrm>
            <a:off x="998601" y="858013"/>
            <a:ext cx="788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formed</a:t>
            </a:r>
            <a:endParaRPr lang="en-US" altLang="zh-CN" sz="2000" dirty="0"/>
          </a:p>
        </p:txBody>
      </p:sp>
      <p:sp>
        <p:nvSpPr>
          <p:cNvPr id="4" name="QB_7_AS.115_1#4c1ef784b?vja=1&amp;pid=c38c06197&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些由熔岩流形成的天然洞穴不仅具有科学价值，而且为人类在月球上居住提供了理想的住处。句中已有谓语，且与设空处之间无连词连接，故设空处应用非谓语形式；根据by可知，form与caves之间为逻辑上的被动关系，故应用过去分词形式作后置定语。故填formed。</a:t>
            </a:r>
            <a:endParaRPr lang="en-US" altLang="zh-CN" sz="2200" dirty="0"/>
          </a:p>
        </p:txBody>
      </p:sp>
      <p:sp>
        <p:nvSpPr>
          <p:cNvPr id="5" name="QB_7_BD.116_1#93f69c3d9?vja=1&amp;pid=c38c06197&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6" name="QB_7_AN.117_1#93f69c3d9.blank?vja=1&amp;pid=c38c06197&amp;color=0,0,0&amp;vpa=65&amp;vtp=1"/>
          <p:cNvSpPr/>
          <p:nvPr/>
        </p:nvSpPr>
        <p:spPr>
          <a:xfrm>
            <a:off x="1062101" y="2465959"/>
            <a:ext cx="296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7" name="QB_7_AS.118_1#93f69c3d9?vja=1&amp;pid=c38c06197&amp;color=0,0,0&amp;vtp=1"/>
          <p:cNvSpPr/>
          <p:nvPr/>
        </p:nvSpPr>
        <p:spPr>
          <a:xfrm>
            <a:off x="722376" y="2928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句意见上一题解析。place在此作可数名词，意为“住处”，其前应有冠词修饰，此处表泛指，且ideal的发音以元音音素开头，故填an。</a:t>
            </a:r>
            <a:endParaRPr lang="en-US" altLang="zh-CN" sz="2200" dirty="0"/>
          </a:p>
        </p:txBody>
      </p:sp>
      <p:sp>
        <p:nvSpPr>
          <p:cNvPr id="8" name="QB_7_BD.119_1#92e42ae78?vja=1&amp;pid=c38c06197&amp;color=0,0,0&amp;vtp=1"/>
          <p:cNvSpPr/>
          <p:nvPr/>
        </p:nvSpPr>
        <p:spPr>
          <a:xfrm>
            <a:off x="722376" y="3735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9" name="QB_7_AN.120_1#92e42ae78.blank?vja=1&amp;pid=c38c06197&amp;color=0,0,0&amp;vpa=66&amp;vtp=1"/>
          <p:cNvSpPr/>
          <p:nvPr/>
        </p:nvSpPr>
        <p:spPr>
          <a:xfrm>
            <a:off x="1049401" y="3697859"/>
            <a:ext cx="450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into</a:t>
            </a:r>
            <a:endParaRPr lang="en-US" altLang="zh-CN" sz="2000" dirty="0"/>
          </a:p>
        </p:txBody>
      </p:sp>
      <p:sp>
        <p:nvSpPr>
          <p:cNvPr id="10" name="QB_7_AS.121_1#92e42ae78?vja=1&amp;pid=c38c06197&amp;color=0,0,0&amp;vtp=1"/>
          <p:cNvSpPr/>
          <p:nvPr/>
        </p:nvSpPr>
        <p:spPr>
          <a:xfrm>
            <a:off x="722376" y="41606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句意为：基于这一想法，国际月球科研站计划力求通过五次任务建造一个机器人基地，并最终将其扩展为一个能够允许人类短期停留的月球基地。根据句意可知，此处表示状态的变化，expand</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为固定短语，意为“将</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扩展成</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”，故填into。</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22_1#365979bfe?vja=1&amp;pid=c38c06197&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3" name="QB_7_AN.123_1#365979bfe.blank?vja=1&amp;pid=c38c06197&amp;color=0,0,0&amp;mp=1&amp;vpa=67&amp;vtp=1"/>
          <p:cNvSpPr/>
          <p:nvPr/>
        </p:nvSpPr>
        <p:spPr>
          <a:xfrm>
            <a:off x="998601" y="845313"/>
            <a:ext cx="1042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providing</a:t>
            </a:r>
            <a:endParaRPr lang="en-US" altLang="zh-CN" sz="2000" dirty="0"/>
          </a:p>
        </p:txBody>
      </p:sp>
      <p:sp>
        <p:nvSpPr>
          <p:cNvPr id="4" name="QB_7_AS.124_1#365979bfe?vja=1&amp;pid=c38c06197&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句意为：月球熔岩管可能会成为该基地的组成部分,为月球上的人类提供安全的环境。句中已有谓语，且与设空处之间无连词连接，故设空处应用非谓语形式；provide与Lunar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lava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tubes之间为逻辑上的主动关系，故应用现在分词形式作状语。故填providing。</a:t>
            </a:r>
            <a:endParaRPr lang="en-US" altLang="zh-CN" sz="2200" dirty="0"/>
          </a:p>
        </p:txBody>
      </p:sp>
      <p:sp>
        <p:nvSpPr>
          <p:cNvPr id="5" name="QB_7_BD.125_1#6362db29e?vja=1&amp;pid=c38c06197&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endParaRPr lang="en-US" altLang="zh-CN" sz="2000" dirty="0"/>
          </a:p>
        </p:txBody>
      </p:sp>
      <p:sp>
        <p:nvSpPr>
          <p:cNvPr id="6" name="QB_7_AN.126_1#6362db29e.blank?vja=1&amp;pid=c38c06197&amp;color=0,0,0&amp;vpa=68&amp;vtp=1"/>
          <p:cNvSpPr/>
          <p:nvPr/>
        </p:nvSpPr>
        <p:spPr>
          <a:xfrm>
            <a:off x="1011301" y="2453259"/>
            <a:ext cx="25654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Although/Though/While</a:t>
            </a:r>
            <a:endParaRPr lang="en-US" altLang="zh-CN" sz="2000" dirty="0"/>
          </a:p>
        </p:txBody>
      </p:sp>
      <p:sp>
        <p:nvSpPr>
          <p:cNvPr id="7" name="QB_7_AS.127_1#6362db29e?vja=1&amp;pid=c38c06197&amp;color=0,0,0&amp;vtp=1"/>
          <p:cNvSpPr/>
          <p:nvPr/>
        </p:nvSpPr>
        <p:spPr>
          <a:xfrm>
            <a:off x="722376" y="2928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尽管熔岩管为月球基地提供了一个庇护所，但仍有许多挑战需要克服。根据句意可知，此处表示“尽管,虽然”，应用although/though/while引导让步状语从句，设空处位于句首，单词首字母应大写，故填Although、Though或While。</a:t>
            </a:r>
            <a:endParaRPr lang="en-US" altLang="zh-CN" sz="2200" dirty="0"/>
          </a:p>
        </p:txBody>
      </p:sp>
      <p:sp>
        <p:nvSpPr>
          <p:cNvPr id="8" name="QB_7_BD.128_1#203dfd2b5?vja=1&amp;pid=c38c06197&amp;color=0,0,0&amp;vtp=1"/>
          <p:cNvSpPr/>
          <p:nvPr/>
        </p:nvSpPr>
        <p:spPr>
          <a:xfrm>
            <a:off x="722376" y="4116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9" name="QB_7_AN.129_1#203dfd2b5.blank?vja=1&amp;pid=c38c06197&amp;color=0,0,0&amp;vpa=69&amp;vtp=1"/>
          <p:cNvSpPr/>
          <p:nvPr/>
        </p:nvSpPr>
        <p:spPr>
          <a:xfrm>
            <a:off x="1024001" y="4066159"/>
            <a:ext cx="1000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smoothly</a:t>
            </a:r>
            <a:endParaRPr lang="en-US" altLang="zh-CN" sz="2000" dirty="0"/>
          </a:p>
        </p:txBody>
      </p:sp>
      <p:sp>
        <p:nvSpPr>
          <p:cNvPr id="10" name="QB_7_AS.130_1#203dfd2b5?vja=1&amp;pid=c38c06197&amp;color=0,0,0&amp;vtp=1"/>
          <p:cNvSpPr/>
          <p:nvPr/>
        </p:nvSpPr>
        <p:spPr>
          <a:xfrm>
            <a:off x="722376" y="4541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句意为：例如，如何将大型设备和人员顺利运进和运出这些洞穴？设空处在句中作状语，修饰动词transported，故应用副词。故填smoothly。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31_1#a7eaf31d9?vja=1&amp;pid=c38c06197&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endParaRPr lang="en-US" altLang="zh-CN" sz="2000" dirty="0"/>
          </a:p>
        </p:txBody>
      </p:sp>
      <p:sp>
        <p:nvSpPr>
          <p:cNvPr id="3" name="QB_7_AN.132_1#a7eaf31d9.blank?vja=1&amp;pid=c38c06197&amp;color=0,0,0&amp;mp=1&amp;vpa=70&amp;vtp=1"/>
          <p:cNvSpPr/>
          <p:nvPr/>
        </p:nvSpPr>
        <p:spPr>
          <a:xfrm>
            <a:off x="1024001" y="845313"/>
            <a:ext cx="290195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addressed/addressing</a:t>
            </a:r>
            <a:endParaRPr lang="en-US" altLang="zh-CN" sz="2000" dirty="0"/>
          </a:p>
        </p:txBody>
      </p:sp>
      <p:sp>
        <p:nvSpPr>
          <p:cNvPr id="4" name="QB_7_AS.133_1#a7eaf31d9?vja=1&amp;pid=c38c06197&amp;color=0,0,0&amp;vtp=1"/>
          <p:cNvSpPr/>
          <p:nvPr/>
        </p:nvSpPr>
        <p:spPr>
          <a:xfrm>
            <a:off x="722376" y="1315847"/>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句意为：这些问题需要在未来解决。need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sth为固定短语，意为“需要做某事”；address与issues之间为逻辑上的被动关系，故填to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addressed。need后面可用动名词的主动形式表被动含义，故也可填addressing。故填to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addressed或addressing。</a:t>
            </a:r>
            <a:endParaRPr lang="en-US" altLang="zh-CN" sz="2200" dirty="0"/>
          </a:p>
        </p:txBody>
      </p:sp>
      <p:sp>
        <p:nvSpPr>
          <p:cNvPr id="5" name="QB_7_BD.134_1#ea3f24612?vja=1&amp;pid=c38c06197&amp;color=0,0,0&amp;vtp=1"/>
          <p:cNvSpPr/>
          <p:nvPr/>
        </p:nvSpPr>
        <p:spPr>
          <a:xfrm>
            <a:off x="722376" y="2491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6" name="QB_7_AN.135_1#ea3f24612.blank?vja=1&amp;pid=c38c06197&amp;color=0,0,0&amp;vpa=71&amp;vtp=1"/>
          <p:cNvSpPr/>
          <p:nvPr/>
        </p:nvSpPr>
        <p:spPr>
          <a:xfrm>
            <a:off x="1062101" y="2453259"/>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7" name="QB_7_AS.136_1#ea3f24612?vja=1&amp;pid=c38c06197&amp;color=0,0,0&amp;vtp=1"/>
          <p:cNvSpPr/>
          <p:nvPr/>
        </p:nvSpPr>
        <p:spPr>
          <a:xfrm>
            <a:off x="722376" y="29160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与此同时，国际月球科研站吸引了来自世界各地的众多合作伙伴，这表明中国在太空领域的技术创新具有强大的吸引力。设空处引导非限制性定语从句，先行词为整个主句，关系词在从句中作主语，应用关系代词which引导该从句。</a:t>
            </a:r>
            <a:endParaRPr lang="en-US" altLang="zh-CN" sz="2200" dirty="0"/>
          </a:p>
        </p:txBody>
      </p:sp>
      <p:sp>
        <p:nvSpPr>
          <p:cNvPr id="8" name="QB_7_BD.137_1#3593be25e?vja=1&amp;pid=c38c06197&amp;color=0,0,0&amp;vtp=1"/>
          <p:cNvSpPr/>
          <p:nvPr/>
        </p:nvSpPr>
        <p:spPr>
          <a:xfrm>
            <a:off x="722376" y="41042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9" name="QB_7_AN.138_1#3593be25e.blank?vja=1&amp;pid=c38c06197&amp;color=0,0,0&amp;vpa=72&amp;vtp=1"/>
          <p:cNvSpPr/>
          <p:nvPr/>
        </p:nvSpPr>
        <p:spPr>
          <a:xfrm>
            <a:off x="1151001" y="4066159"/>
            <a:ext cx="633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better</a:t>
            </a:r>
            <a:endParaRPr lang="en-US" altLang="zh-CN" sz="2000" dirty="0"/>
          </a:p>
        </p:txBody>
      </p:sp>
      <p:sp>
        <p:nvSpPr>
          <p:cNvPr id="10" name="QB_7_AS.139_1#3593be25e?vja=1&amp;pid=c38c06197&amp;color=0,0,0&amp;vtp=1"/>
          <p:cNvSpPr/>
          <p:nvPr/>
        </p:nvSpPr>
        <p:spPr>
          <a:xfrm>
            <a:off x="722376" y="45289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句意为：并且这种国际合作将助力人类更好地了解宇宙。根据语境及much可知，此处应用形容词比较级，修饰名词understanding。故填better。</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0e3408c3c.fixed?vja=1&amp;pid=d568755f2&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0e3408c3c.fixed?vja=1&amp;pid=d568755f2&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Welcome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to</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the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unit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Reading</a:t>
            </a:r>
            <a:endParaRPr lang="en-US" altLang="zh-CN" sz="4400" dirty="0"/>
          </a:p>
        </p:txBody>
      </p:sp>
      <p:pic>
        <p:nvPicPr>
          <p:cNvPr id="4" name="C_4#0e3408c3c.fixed?vja=1&amp;pid=d568755f2&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0e3408c3c.fixed?vja=1&amp;pid=d568755f2&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0_1#e6b947c21?vja=1&amp;pid=658e2d896&amp;color=0,0,0&amp;vtp=1&amp;bt=1"/>
          <p:cNvSpPr/>
          <p:nvPr/>
        </p:nvSpPr>
        <p:spPr>
          <a:xfrm>
            <a:off x="722376" y="900000"/>
            <a:ext cx="10753344" cy="3810000"/>
          </a:xfrm>
          <a:prstGeom prst="rect">
            <a:avLst/>
          </a:prstGeom>
          <a:noFill/>
        </p:spPr>
        <p:txBody>
          <a:bodyPr wrap="square" lIns="0" tIns="0" rIns="0" bIns="0" rtlCol="0" anchor="t"/>
          <a:lstStyle/>
          <a:p>
            <a:pPr algn="ctr">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Sarah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Amiri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appointed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chairwoman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Arab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Emirates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Agency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（UAESA）.She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shocked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responsibilities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entirely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Amiri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fascinated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Amiri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UAE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Amiri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computer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2009,</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shoots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Emirati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UAESA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software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engineer.</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3e7b3840b.fixed?vja=1&amp;pid=b8804e929&amp;color=100,146,38&amp;vtp=1"/>
          <p:cNvSpPr/>
          <p:nvPr/>
        </p:nvSpPr>
        <p:spPr>
          <a:xfrm>
            <a:off x="5367528" y="1106424"/>
            <a:ext cx="1453896" cy="795528"/>
          </a:xfrm>
          <a:prstGeom prst="rect">
            <a:avLst/>
          </a:prstGeom>
          <a:noFill/>
        </p:spPr>
        <p:txBody>
          <a:bodyPr wrap="square" lIns="0" tIns="0" rIns="0" bIns="0" rtlCol="0" anchor="ctr"/>
          <a:lstStyle/>
          <a:p>
            <a:pPr algn="ctr">
              <a:lnSpc>
                <a:spcPct val="130000"/>
              </a:lnSpc>
            </a:pPr>
            <a:r>
              <a:rPr lang="en-US" altLang="zh-CN" sz="20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选择性必修第三册</a:t>
            </a:r>
            <a:endParaRPr lang="en-US" altLang="zh-CN" sz="2000" dirty="0"/>
          </a:p>
        </p:txBody>
      </p:sp>
      <p:sp>
        <p:nvSpPr>
          <p:cNvPr id="3" name="C_2_BD#3e7b3840b.fixed?vja=1&amp;pid=b8804e929&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Unit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2</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Out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of</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this</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world</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0_1#e6b947c21?vja=1&amp;pid=658e2d896&amp;color=0,0,0&amp;vtp=1&amp;bt=1"/>
          <p:cNvSpPr/>
          <p:nvPr/>
        </p:nvSpPr>
        <p:spPr>
          <a:xfrm>
            <a:off x="722376" y="768115"/>
            <a:ext cx="10753344" cy="4914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UAE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launched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satellite,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DubaiSat-1,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2009,</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DubaiSat-2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2013.Then,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Martian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2021.Amiri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ambitious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atmosphere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Martian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spacecraft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Amiri’s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spacecraft’s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February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Amiri,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toughest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Burj</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Khalifa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crowds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gathered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ambitious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（范围）,</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（性别）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representation.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Amiri’s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unusual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determined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chosen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be—deaf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#1.3</a:t>
            </a:r>
            <a:endParaRPr lang="en-US" altLang="zh-CN" sz="2000" dirty="0"/>
          </a:p>
        </p:txBody>
      </p:sp>
      <p:sp>
        <p:nvSpPr>
          <p:cNvPr id="3" name="QM_6_EX.141_1#e6b947c21?vja=1&amp;pid=658e2d896&amp;color=0,0,0&amp;vtp=1"/>
          <p:cNvSpPr/>
          <p:nvPr/>
        </p:nvSpPr>
        <p:spPr>
          <a:xfrm>
            <a:off x="716280" y="5682317"/>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本文是一篇记叙文，主要讲述了阿米里被任命为阿联酋航天局主席，带领团队成功把太空飞船送上火星的故事。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42_1#b5449ff15?vja=1&amp;pid=e6b947c2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Amiri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appointment?(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43_1#b5449ff15.bracket?vja=1&amp;pid=e6b947c21&amp;color=0,0,0&amp;vpa=73&amp;vtp=1"/>
          <p:cNvSpPr/>
          <p:nvPr/>
        </p:nvSpPr>
        <p:spPr>
          <a:xfrm>
            <a:off x="6248464"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142_2#b5449ff15.choices?vja=1&amp;pid=e6b947c21&amp;color=0,0,0&amp;vtp=1"/>
          <p:cNvSpPr/>
          <p:nvPr/>
        </p:nvSpPr>
        <p:spPr>
          <a:xfrm>
            <a:off x="722376" y="1272159"/>
            <a:ext cx="10753344" cy="347853"/>
          </a:xfrm>
          <a:prstGeom prst="rect">
            <a:avLst/>
          </a:prstGeom>
          <a:noFill/>
        </p:spPr>
        <p:txBody>
          <a:bodyPr wrap="square" lIns="0" tIns="0" rIns="0" bIns="0" rtlCol="0" anchor="t"/>
          <a:lstStyle/>
          <a:p>
            <a:pPr>
              <a:lnSpc>
                <a:spcPct val="125000"/>
              </a:lnSpc>
              <a:tabLst>
                <a:tab pos="2691130" algn="l"/>
                <a:tab pos="5331460" algn="l"/>
                <a:tab pos="812419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Worried.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Confused.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.Delighted.</a:t>
            </a:r>
            <a:endParaRPr lang="en-US" altLang="zh-CN" sz="2000" dirty="0"/>
          </a:p>
        </p:txBody>
      </p:sp>
      <p:sp>
        <p:nvSpPr>
          <p:cNvPr id="5" name="QC_7_AS.144_1#b5449ff15?vja=1&amp;pid=e6b947c21&amp;color=0,0,0&amp;vtp=1"/>
          <p:cNvSpPr/>
          <p:nvPr/>
        </p:nvSpPr>
        <p:spPr>
          <a:xfrm>
            <a:off x="722376" y="1696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细节理解题。根据第一段第二句“She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shocked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honour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responsibilities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entirely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surprised.”可知，阿米里对她的任命感到震惊。故选A项。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45_1#7131f4684?vja=1&amp;pid=e6b947c2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Amiri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UAESA?(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46_1#7131f4684.bracket?vja=1&amp;pid=e6b947c21&amp;color=0,0,0&amp;vpa=74&amp;vtp=1"/>
          <p:cNvSpPr/>
          <p:nvPr/>
        </p:nvSpPr>
        <p:spPr>
          <a:xfrm>
            <a:off x="6715189"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45_2#7131f4684.choices?vja=1&amp;pid=e6b947c21&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major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computer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spacecraft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Emirati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programmes.</a:t>
            </a:r>
            <a:endParaRPr lang="en-US" altLang="zh-CN" sz="2000" dirty="0"/>
          </a:p>
        </p:txBody>
      </p:sp>
      <p:sp>
        <p:nvSpPr>
          <p:cNvPr id="5" name="QC_7_AS.147_1#7131f4684?vja=1&amp;pid=e6b947c21&amp;color=0,0,0&amp;vtp=1"/>
          <p:cNvSpPr/>
          <p:nvPr/>
        </p:nvSpPr>
        <p:spPr>
          <a:xfrm>
            <a:off x="722376" y="2839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推理判断题。根据第一段最后一句“But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graduated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2009,</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shoots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Emirati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begun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applied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join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UAESA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22</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software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engineer.”可知，促使阿米里成为阿联酋航天局一员的原因是阿联酋太空计划的发展。故选D项。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48_1#39bb20736?vja=1&amp;pid=e6b947c2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49_1#39bb20736.bracket?vja=1&amp;pid=e6b947c21&amp;color=0,0,0&amp;vpa=75&amp;vtp=1"/>
          <p:cNvSpPr/>
          <p:nvPr/>
        </p:nvSpPr>
        <p:spPr>
          <a:xfrm>
            <a:off x="7656576"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148_2#39bb20736.choices?vja=1&amp;pid=e6b947c21&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UAE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launched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DubaiSat-2.</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B.Mars’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atmosphere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mapped.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UAE’s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spacecraft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D.Amiri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manager.</a:t>
            </a:r>
            <a:endParaRPr lang="en-US" altLang="zh-CN" sz="2000" dirty="0"/>
          </a:p>
        </p:txBody>
      </p:sp>
      <p:sp>
        <p:nvSpPr>
          <p:cNvPr id="5" name="QC_7_AS.150_1#39bb20736?vja=1&amp;pid=e6b947c21&amp;color=0,0,0&amp;vtp=1"/>
          <p:cNvSpPr/>
          <p:nvPr/>
        </p:nvSpPr>
        <p:spPr>
          <a:xfrm>
            <a:off x="722376" y="28398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词义猜测题。第二段中提到阿米里带领的团队将为此次任务设计和建造的航天器命名为“希望号”，它历时七个月抵达火星。阿米里说，等待飞船于2021年2月9日抵达的消息是最艰难的时刻，由此可知，画线部分the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moment指的是航天器到达火星的时刻。故选C项。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1_1#8509b5b40?vja=1&amp;pid=e6b947c2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2_1#8509b5b40.bracket?vja=1&amp;pid=e6b947c21&amp;color=0,0,0&amp;vpa=76&amp;vtp=1"/>
          <p:cNvSpPr/>
          <p:nvPr/>
        </p:nvSpPr>
        <p:spPr>
          <a:xfrm>
            <a:off x="58500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51_2#8509b5b40.choices?vja=1&amp;pid=e6b947c21&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Exploration</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UAE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Mars</a:t>
            </a:r>
            <a:endParaRPr lang="en-US" altLang="zh-CN" sz="2000" dirty="0"/>
          </a:p>
        </p:txBody>
      </p:sp>
      <p:sp>
        <p:nvSpPr>
          <p:cNvPr id="5" name="QC_7_AS.153_1#8509b5b40?vja=1&amp;pid=e6b947c21&amp;color=0,0,0&amp;vtp=1"/>
          <p:cNvSpPr/>
          <p:nvPr/>
        </p:nvSpPr>
        <p:spPr>
          <a:xfrm>
            <a:off x="722376" y="2077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主旨大意题。根据全文内容，尤其是最后一段第一句“The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mission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ambitious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terms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scope,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terms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gender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representation.”可知，本文主要讲述了以阿米里等女性为主要成员的团队成功将航天器送上火星的故事。故选D项。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d666f5268?vja=1&amp;pid=658e2d896&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6_BD#d666f5268?vja=1&amp;pid=658e2d896&amp;color=0,0,0&amp;tib=255,255,255&amp;iip=1&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6_BD#d666f5268?vja=1&amp;pid=658e2d896&amp;color=0,0,0&amp;vtp=1"/>
          <p:cNvSpPr/>
          <p:nvPr/>
        </p:nvSpPr>
        <p:spPr>
          <a:xfrm>
            <a:off x="722377" y="1737184"/>
            <a:ext cx="10749631" cy="2252853"/>
          </a:xfrm>
          <a:prstGeom prst="rect">
            <a:avLst/>
          </a:prstGeom>
          <a:noFill/>
        </p:spPr>
        <p:txBody>
          <a:bodyPr wrap="square" lIns="0" tIns="0" rIns="0" bIns="0" rtlCol="0" anchor="t"/>
          <a:lstStyle/>
          <a:p>
            <a:pPr algn="l">
              <a:lnSpc>
                <a:spcPct val="125000"/>
              </a:lnSpc>
            </a:pP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1&amp;</a:t>
            </a: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1.appoint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.任命，委派；约定</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2.fascinated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.入迷的；极感兴趣的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3.related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.相关的，有联系的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4.ambitious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.有抱负的，野心勃勃的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5.determined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.有决心的，意志坚定的</a:t>
            </a:r>
            <a:endParaRPr lang="en-US" altLang="zh-CN" sz="100"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54_1#0c9c3a24a?vja=1&amp;pid=658e2d896&amp;color=0,0,0&amp;vtp=1&amp;bt=1"/>
          <p:cNvSpPr/>
          <p:nvPr/>
        </p:nvSpPr>
        <p:spPr>
          <a:xfrm>
            <a:off x="722376" y="900000"/>
            <a:ext cx="10753344" cy="4953000"/>
          </a:xfrm>
          <a:prstGeom prst="rect">
            <a:avLst/>
          </a:prstGeom>
          <a:noFill/>
        </p:spPr>
        <p:txBody>
          <a:bodyPr wrap="square" lIns="0" tIns="0" rIns="0" bIns="0" rtlCol="0" anchor="t"/>
          <a:lstStyle/>
          <a:p>
            <a:pPr algn="ctr">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[山东济宁名校联盟2024高二联考]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oxygen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possibilities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Nanjing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compounds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（化合物）</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carbon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dioxide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oxygen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Initially,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radiation,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abundant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Thursday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Joule</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analysing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iron-rich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titanium-rich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substances,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catalyst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（催化剂）</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oxygen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carbon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dioxide.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proposed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strategy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electrolyse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astronauts’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oxygen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hydrogen</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just">
              <a:lnSpc>
                <a:spcPct val="125000"/>
              </a:lnSpc>
            </a:pPr>
            <a:endParaRPr lang="en-US" altLang="zh-CN" sz="2000"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54_1#0c9c3a24a?vja=1&amp;pid=658e2d896&amp;color=0,0,0&amp;vtp=1&amp;bt=1"/>
          <p:cNvSpPr/>
          <p:nvPr/>
        </p:nvSpPr>
        <p:spPr>
          <a:xfrm>
            <a:off x="725424" y="776907"/>
            <a:ext cx="10753344" cy="4914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carbon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dioxide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breathed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inhabitants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combined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hydrogen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methane,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catalysed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（催化）</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external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oxygen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minimise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rocket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payload,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strategy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scenario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affordable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extraterrestrial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（外星球的）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Yao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Yingfang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Nanjing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assumption.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catalytic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efficiency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catalysts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missions.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#1.5</a:t>
            </a:r>
            <a:endParaRPr lang="en-US" altLang="zh-CN" sz="2000" dirty="0"/>
          </a:p>
        </p:txBody>
      </p:sp>
      <p:sp>
        <p:nvSpPr>
          <p:cNvPr id="3" name="QM_6_EX.155_1#0c9c3a24a?vja=1&amp;pid=658e2d896&amp;color=0,0,0&amp;vtp=1"/>
          <p:cNvSpPr/>
          <p:nvPr/>
        </p:nvSpPr>
        <p:spPr>
          <a:xfrm>
            <a:off x="722376" y="5720671"/>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本文是一篇说明文。文章主要介绍了中国材料科学家发现月球土壤可以用于生产氧气和燃料，这一发现意味着人类可以利用月球资源进一步探索太空。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6_1#cc74fc0ee?vja=1&amp;pid=0c9c3a24a&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implication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soil?(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7_1#cc74fc0ee.bracket?vja=1&amp;pid=0c9c3a24a&amp;color=0,0,0&amp;vpa=77&amp;vtp=1"/>
          <p:cNvSpPr/>
          <p:nvPr/>
        </p:nvSpPr>
        <p:spPr>
          <a:xfrm>
            <a:off x="10157143"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156_2#cc74fc0ee.choices?vja=1&amp;pid=0c9c3a24a&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elements.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C.Lunar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D.Lunar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renewable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source.</a:t>
            </a:r>
            <a:endParaRPr lang="en-US" altLang="zh-CN" sz="2000" dirty="0"/>
          </a:p>
        </p:txBody>
      </p:sp>
      <p:sp>
        <p:nvSpPr>
          <p:cNvPr id="5" name="QC_7_AS.158_1#cc74fc0ee?vja=1&amp;pid=0c9c3a24a&amp;color=0,0,0&amp;vtp=1"/>
          <p:cNvSpPr/>
          <p:nvPr/>
        </p:nvSpPr>
        <p:spPr>
          <a:xfrm>
            <a:off x="722376" y="2839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根据第一段中的a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possibilities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lunar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beyond可知，中国材料科学家的研究发现意味着人类有更多的可能性去利用月球资源进一步探索太空。故选C项。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9_1#e51150d08?vja=1&amp;pid=0c9c3a24a&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0_1#e51150d08.bracket?vja=1&amp;pid=0c9c3a24a&amp;color=0,0,0&amp;vpa=78&amp;vtp=1"/>
          <p:cNvSpPr/>
          <p:nvPr/>
        </p:nvSpPr>
        <p:spPr>
          <a:xfrm>
            <a:off x="78693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59_2#e51150d08.choices?vja=1&amp;pid=0c9c3a24a&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sunlight.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analysis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metal-rich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substances.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strategy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employing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endParaRPr lang="en-US" altLang="zh-CN" sz="2000" dirty="0"/>
          </a:p>
        </p:txBody>
      </p:sp>
      <p:sp>
        <p:nvSpPr>
          <p:cNvPr id="5" name="QC_7_AS.161_1#e51150d08?vja=1&amp;pid=0c9c3a24a&amp;color=0,0,0&amp;vtp=1"/>
          <p:cNvSpPr/>
          <p:nvPr/>
        </p:nvSpPr>
        <p:spPr>
          <a:xfrm>
            <a:off x="722376" y="2839847"/>
            <a:ext cx="10753344" cy="2294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第三段内容可知，月球土壤中所含的某些物质可以作为催化剂，以利用阳光和二氧化碳产生氧气。该研究团队提出了一种策略，即利用月球土壤将月球上的水以及航天员生命维持系统中的水进行电解，生成氧气和氢气。该过程由阳光提供动力。航天员呼出的二氧化碳可以被收集起来，并与氢气结合，在月球土壤的催化作用下生成燃料。采用这种方法，除了阳光外，不需要其他外部能源即可在月球基地上生成氧气和燃料以维持生命。由此推知，研究人员通过利用月球资源研究月球上的可持续生存策略。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3f3cfdd6e.fixed?vja=1&amp;pid=d568755f2&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3f3cfdd6e.fixed?vja=1&amp;pid=d568755f2&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Welcome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to</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the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unit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Reading</a:t>
            </a:r>
            <a:endParaRPr lang="en-US" altLang="zh-CN" sz="4400" dirty="0"/>
          </a:p>
        </p:txBody>
      </p:sp>
      <p:pic>
        <p:nvPicPr>
          <p:cNvPr id="4" name="C_4#3f3cfdd6e.fixed?vja=1&amp;pid=d568755f2&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3f3cfdd6e.fixed?vja=1&amp;pid=d568755f2&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2_1#530bd4657?vja=1&amp;pid=0c9c3a24a&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“scenario”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3_1#530bd4657.bracket?vja=1&amp;pid=0c9c3a24a&amp;color=0,0,0&amp;vpa=79&amp;vtp=1"/>
          <p:cNvSpPr/>
          <p:nvPr/>
        </p:nvSpPr>
        <p:spPr>
          <a:xfrm>
            <a:off x="934885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162_2#530bd4657.choices?vja=1&amp;pid=0c9c3a24a&amp;color=0,0,0&amp;vtp=1"/>
          <p:cNvSpPr/>
          <p:nvPr/>
        </p:nvSpPr>
        <p:spPr>
          <a:xfrm>
            <a:off x="722376" y="1272159"/>
            <a:ext cx="10753344" cy="347853"/>
          </a:xfrm>
          <a:prstGeom prst="rect">
            <a:avLst/>
          </a:prstGeom>
          <a:noFill/>
        </p:spPr>
        <p:txBody>
          <a:bodyPr wrap="square" lIns="0" tIns="0" rIns="0" bIns="0" rtlCol="0" anchor="t"/>
          <a:lstStyle/>
          <a:p>
            <a:pPr>
              <a:lnSpc>
                <a:spcPct val="125000"/>
              </a:lnSpc>
              <a:tabLst>
                <a:tab pos="2967355" algn="l"/>
                <a:tab pos="5718810" algn="l"/>
                <a:tab pos="8254365"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Contract.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.Sponsor.</a:t>
            </a:r>
            <a:endParaRPr lang="en-US" altLang="zh-CN" sz="2000" dirty="0"/>
          </a:p>
        </p:txBody>
      </p:sp>
      <p:sp>
        <p:nvSpPr>
          <p:cNvPr id="5" name="QC_7_AS.164_1#530bd4657?vja=1&amp;pid=0c9c3a24a&amp;color=0,0,0&amp;vtp=1"/>
          <p:cNvSpPr/>
          <p:nvPr/>
        </p:nvSpPr>
        <p:spPr>
          <a:xfrm>
            <a:off x="722376" y="1696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上文可知，目前人类在月球上不能像在地球上一样生存，再由画线词所在部分可知，研究人员认为他们提出的策略通过利用月球土壤资源，使得人类有望在月球上生存，这是一种可持续和负担得起的生活环境的愿景。因此，画线词意为“愿景，设想”。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5_1#d4e29a735?vja=1&amp;pid=0c9c3a24a&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6_1#d4e29a735.bracket?vja=1&amp;pid=0c9c3a24a&amp;color=0,0,0&amp;vpa=80&amp;vtp=1"/>
          <p:cNvSpPr/>
          <p:nvPr/>
        </p:nvSpPr>
        <p:spPr>
          <a:xfrm>
            <a:off x="4597464"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65_2#d4e29a735.choices?vja=1&amp;pid=0c9c3a24a&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compounds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soil.</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oxygen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production.</a:t>
            </a:r>
            <a:endParaRPr lang="en-US" altLang="zh-CN" sz="2000" dirty="0"/>
          </a:p>
        </p:txBody>
      </p:sp>
      <p:sp>
        <p:nvSpPr>
          <p:cNvPr id="5" name="QC_7_AS.167_1#d4e29a735?vja=1&amp;pid=0c9c3a24a&amp;color=0,0,0&amp;vtp=1"/>
          <p:cNvSpPr/>
          <p:nvPr/>
        </p:nvSpPr>
        <p:spPr>
          <a:xfrm>
            <a:off x="722376" y="2839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主旨大意题。通读全文，尤其是根据第一段内容可知，本文主要介绍了中国材料科学家发现月球土壤可以用于生产氧气和燃料，这意味着可以利用月球资源进一步探索太空。故选D项。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67_2#d4e29a735?vja=1&amp;pid=0c9c3a24a&amp;color=0,0,0&amp;mp=1&amp;vtp=1&amp;bt=1"/>
          <p:cNvSpPr/>
          <p:nvPr/>
        </p:nvSpPr>
        <p:spPr>
          <a:xfrm>
            <a:off x="722376" y="900000"/>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2000" dirty="0"/>
          </a:p>
        </p:txBody>
      </p:sp>
      <p:pic>
        <p:nvPicPr>
          <p:cNvPr id="3" name="QC_7_AS.167_3#d4e29a735?vja=1&amp;pid=0c9c3a24a&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59352" y="1384124"/>
            <a:ext cx="4270248" cy="18105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7_AS.167_4#d4e29a735?vja=1&amp;pid=0c9c3a24a&amp;color=0,0,0&amp;mp=1&amp;vtp=1"/>
          <p:cNvSpPr/>
          <p:nvPr/>
        </p:nvSpPr>
        <p:spPr>
          <a:xfrm>
            <a:off x="722376" y="3327224"/>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中国材料科学家发现，月球土壤可能能够产生氧气和燃料，这一发现意味着人类有更多的可能性去利用月球资源进一步探索月球或者更远的地方。</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8_1#224bcaf87?vja=1&amp;pid=7c80086ce&amp;color=0,0,0&amp;vtp=1&amp;bt=1"/>
          <p:cNvSpPr/>
          <p:nvPr/>
        </p:nvSpPr>
        <p:spPr>
          <a:xfrm>
            <a:off x="722376" y="900000"/>
            <a:ext cx="10753344" cy="4191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[江苏扬州中学2025高二期中]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astronauts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bacteria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yogurt.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astronauts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experimented</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salad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majority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consumed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Joshua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Pearce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Western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Ontario,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Canada,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bacteria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carbon-containing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（含碳的）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compounds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carried</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Pearce’s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bacteria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packets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小包）.2.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bacteria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mixture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milkshake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substance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yogurt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powder.</a:t>
            </a:r>
            <a:endParaRPr lang="en-US" altLang="zh-CN" sz="2000" dirty="0"/>
          </a:p>
          <a:p>
            <a:pPr algn="just">
              <a:lnSpc>
                <a:spcPct val="125000"/>
              </a:lnSpc>
            </a:pPr>
            <a:endParaRPr lang="en-US" altLang="zh-CN" sz="2000" dirty="0"/>
          </a:p>
        </p:txBody>
      </p:sp>
      <p:sp>
        <p:nvSpPr>
          <p:cNvPr id="3" name="QM_6_AN.169_1#224bcaf87.blank?vja=1&amp;pid=7c80086ce&amp;color=0,0,0&amp;vpa=81&amp;vtp=1"/>
          <p:cNvSpPr/>
          <p:nvPr/>
        </p:nvSpPr>
        <p:spPr>
          <a:xfrm>
            <a:off x="6548374" y="2004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M_6_AN.170_1#224bcaf87.blank?vja=1&amp;pid=7c80086ce&amp;color=0,0,0&amp;vpa=82&amp;vtp=1"/>
          <p:cNvSpPr/>
          <p:nvPr/>
        </p:nvSpPr>
        <p:spPr>
          <a:xfrm>
            <a:off x="3042603" y="3909900"/>
            <a:ext cx="212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8_1#224bcaf87?vja=1&amp;pid=7c80086ce&amp;color=0,0,0&amp;vtp=1&amp;bt=1"/>
          <p:cNvSpPr/>
          <p:nvPr/>
        </p:nvSpPr>
        <p:spPr>
          <a:xfrm>
            <a:off x="722376" y="900000"/>
            <a:ext cx="10753344" cy="3009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nutritional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（营养的）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bacteria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mixture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major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nutrients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500-metre-wide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Bennu,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NASA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17,000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astronauts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Pearce.4.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“industrial-sized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machine”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rocks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sz="2000" dirty="0"/>
          </a:p>
        </p:txBody>
      </p:sp>
      <p:sp>
        <p:nvSpPr>
          <p:cNvPr id="3" name="QM_6_AN.171_1#224bcaf87.blank?vja=1&amp;pid=7c80086ce&amp;color=0,0,0&amp;vpa=83&amp;vtp=1"/>
          <p:cNvSpPr/>
          <p:nvPr/>
        </p:nvSpPr>
        <p:spPr>
          <a:xfrm>
            <a:off x="1468501" y="861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M_6_AN.172_1#224bcaf87.blank?vja=1&amp;pid=7c80086ce&amp;color=0,0,0&amp;vpa=84&amp;vtp=1"/>
          <p:cNvSpPr/>
          <p:nvPr/>
        </p:nvSpPr>
        <p:spPr>
          <a:xfrm>
            <a:off x="9773666" y="2385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5" name="QM_6_AN.173_1#224bcaf87.blank?vja=1&amp;pid=7c80086ce&amp;color=0,0,0&amp;vpa=85&amp;vtp=1"/>
          <p:cNvSpPr/>
          <p:nvPr/>
        </p:nvSpPr>
        <p:spPr>
          <a:xfrm>
            <a:off x="8462391" y="3147900"/>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74_1#224bcaf87?vja=1&amp;pid=7c80086ce&amp;color=0,0,0&amp;vtp=1&amp;bt=1"/>
          <p:cNvSpPr/>
          <p:nvPr/>
        </p:nvSpPr>
        <p:spPr>
          <a:xfrm>
            <a:off x="722376" y="896112"/>
            <a:ext cx="10753344" cy="3771202"/>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longer-lasting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astronauts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nutritionally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bacteria.</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delicious,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Pearce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bacteria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mixture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oxygen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mixture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bacteria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carbon.</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certainly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futuristic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effectively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bacteria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carbon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compounds.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2000" dirty="0"/>
          </a:p>
        </p:txBody>
      </p:sp>
      <p:sp>
        <p:nvSpPr>
          <p:cNvPr id="3" name="QM_6_EX.175_1#224bcaf87?vja=1&amp;pid=7c80086ce&amp;color=0,0,0&amp;vtp=1"/>
          <p:cNvSpPr/>
          <p:nvPr/>
        </p:nvSpPr>
        <p:spPr>
          <a:xfrm>
            <a:off x="722376" y="4712398"/>
            <a:ext cx="10753344" cy="1113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本文是一篇说明文。文章介绍了一种未来宇航员可以在太空中获取食物的新方法：利用细菌将小行星中的含碳物质转化为可食用的食物，这种方法可以在小行星上大规模生产食物，为未来的太空探索提供支持。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76_1#c0815c24e?vja=1&amp;pid=224bcaf87&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77_1#c0815c24e.blank?vja=1&amp;pid=224bcaf87&amp;color=0,0,0&amp;vpa=86&amp;vtp=1"/>
          <p:cNvSpPr/>
          <p:nvPr/>
        </p:nvSpPr>
        <p:spPr>
          <a:xfrm>
            <a:off x="1024001" y="8580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B_7_AS.178_1#c0815c24e?vja=1&amp;pid=224bcaf87&amp;color=0,0,0&amp;vtp=1"/>
          <p:cNvSpPr/>
          <p:nvPr/>
        </p:nvSpPr>
        <p:spPr>
          <a:xfrm>
            <a:off x="722376" y="1315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空前提到虽然国际空间站上的宇航员已经尝试种植蔬菜，但在太空中消耗的大部分食物是从地球运输过去的；空后提到乔舒亚·皮尔斯决定尝试使用细菌将小行星中的含碳化合物转化为可食用的食物。A项（这种方式对于更远距离、持续时间更长的任务来说是行不通的）承上启下，引出后文介绍的新的方法，符合语境，It指代前文提到的从地球运送食物的方式，故选A项。</a:t>
            </a:r>
            <a:endParaRPr lang="en-US" altLang="zh-CN" sz="2200" dirty="0"/>
          </a:p>
        </p:txBody>
      </p:sp>
      <p:sp>
        <p:nvSpPr>
          <p:cNvPr id="5" name="QB_7_BD.179_1#674d7a23f?vja=1&amp;pid=224bcaf87&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80_1#674d7a23f.blank?vja=1&amp;pid=224bcaf87&amp;color=0,0,0&amp;vpa=87&amp;vtp=1"/>
          <p:cNvSpPr/>
          <p:nvPr/>
        </p:nvSpPr>
        <p:spPr>
          <a:xfrm>
            <a:off x="1036701" y="2846959"/>
            <a:ext cx="212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7" name="QB_7_AS.181_1#674d7a23f?vja=1&amp;pid=224bcaf87&amp;color=0,0,0&amp;vtp=1"/>
          <p:cNvSpPr/>
          <p:nvPr/>
        </p:nvSpPr>
        <p:spPr>
          <a:xfrm>
            <a:off x="722376" y="33097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前文提到皮尔斯的团队已经使用细菌分解军用口粮包装袋中的塑料，后文指出最终的细菌混合物看起来像一种棕色奶昔，团队还尝试将这种物质干燥处理，以生产出类似酸奶或粉末的东西。由此可知，设空处的内容应与实验过程有关。E项（他们在没有氧气的情况下加热塑料，然后将其喂给一种以碳为食的混合细菌群）承上启下，符合语境。故选E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82_1#ddba06f1d?vja=1&amp;pid=224bcaf87&amp;color=0,0,0&amp;vtp=1&amp;bt=1"/>
          <p:cNvSpPr/>
          <p:nvPr/>
        </p:nvSpPr>
        <p:spPr>
          <a:xfrm>
            <a:off x="722376" y="896113"/>
            <a:ext cx="10753344" cy="334137"/>
          </a:xfrm>
          <a:prstGeom prst="rect">
            <a:avLst/>
          </a:prstGeom>
          <a:noFill/>
        </p:spPr>
        <p:txBody>
          <a:bodyPr wrap="square" lIns="0" tIns="0" rIns="0" bIns="0" rtlCol="0" anchor="t"/>
          <a:lstStyle/>
          <a:p>
            <a:pPr algn="l">
              <a:lnSpc>
                <a:spcPct val="119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83_1#ddba06f1d.blank?vja=1&amp;pid=224bcaf87&amp;color=0,0,0&amp;vpa=88&amp;vtp=1"/>
          <p:cNvSpPr/>
          <p:nvPr/>
        </p:nvSpPr>
        <p:spPr>
          <a:xfrm>
            <a:off x="1024001" y="858013"/>
            <a:ext cx="241300" cy="337439"/>
          </a:xfrm>
          <a:prstGeom prst="rect">
            <a:avLst/>
          </a:prstGeom>
          <a:noFill/>
        </p:spPr>
        <p:txBody>
          <a:bodyPr wrap="non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B_7_AS.184_1#ddba06f1d?vja=1&amp;pid=224bcaf87&amp;color=0,0,0&amp;vtp=1"/>
          <p:cNvSpPr/>
          <p:nvPr/>
        </p:nvSpPr>
        <p:spPr>
          <a:xfrm>
            <a:off x="722376" y="1296734"/>
            <a:ext cx="10753344" cy="1099122"/>
          </a:xfrm>
          <a:prstGeom prst="rect">
            <a:avLst/>
          </a:prstGeom>
          <a:noFill/>
        </p:spPr>
        <p:txBody>
          <a:bodyPr wrap="square" lIns="0" tIns="0" rIns="0" bIns="0" rtlCol="0" anchor="t"/>
          <a:lstStyle/>
          <a:p>
            <a:pPr algn="l">
              <a:lnSpc>
                <a:spcPct val="119000"/>
              </a:lnSpc>
            </a:pPr>
            <a:r>
              <a:rPr lang="en-US" altLang="zh-CN" sz="2200" b="1" i="0" spc="-5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后文内容可知，本段主要介绍了这种细菌混合物适合当作食物的原因，D项（虽然那听起来可能不太美味，但皮尔斯表示，这些细菌混合物非常适合人类的需求）承接上文对细菌混合物外观的描述，引出下文关于这一细菌混合物可满足人类营养需求的说明，符合语境。故选D项。</a:t>
            </a:r>
            <a:endParaRPr lang="en-US" altLang="zh-CN" sz="2200" spc="-50" dirty="0"/>
          </a:p>
        </p:txBody>
      </p:sp>
      <p:sp>
        <p:nvSpPr>
          <p:cNvPr id="5" name="QB_7_BD.185_1#d925ac27a?vja=1&amp;pid=224bcaf87&amp;color=0,0,0&amp;vtp=1"/>
          <p:cNvSpPr/>
          <p:nvPr/>
        </p:nvSpPr>
        <p:spPr>
          <a:xfrm>
            <a:off x="722376" y="2796159"/>
            <a:ext cx="10753344" cy="334137"/>
          </a:xfrm>
          <a:prstGeom prst="rect">
            <a:avLst/>
          </a:prstGeom>
          <a:noFill/>
        </p:spPr>
        <p:txBody>
          <a:bodyPr wrap="square" lIns="0" tIns="0" rIns="0" bIns="0" rtlCol="0" anchor="t"/>
          <a:lstStyle/>
          <a:p>
            <a:pPr algn="l">
              <a:lnSpc>
                <a:spcPct val="119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86_1#d925ac27a.blank?vja=1&amp;pid=224bcaf87&amp;color=0,0,0&amp;vpa=89&amp;vtp=1"/>
          <p:cNvSpPr/>
          <p:nvPr/>
        </p:nvSpPr>
        <p:spPr>
          <a:xfrm>
            <a:off x="1024001" y="2758059"/>
            <a:ext cx="241300" cy="337439"/>
          </a:xfrm>
          <a:prstGeom prst="rect">
            <a:avLst/>
          </a:prstGeom>
          <a:noFill/>
        </p:spPr>
        <p:txBody>
          <a:bodyPr wrap="non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7" name="QB_7_AS.187_1#d925ac27a?vja=1&amp;pid=224bcaf87&amp;color=0,0,0&amp;vtp=1"/>
          <p:cNvSpPr/>
          <p:nvPr/>
        </p:nvSpPr>
        <p:spPr>
          <a:xfrm>
            <a:off x="722376" y="3201734"/>
            <a:ext cx="10753344" cy="1099376"/>
          </a:xfrm>
          <a:prstGeom prst="rect">
            <a:avLst/>
          </a:prstGeom>
          <a:noFill/>
        </p:spPr>
        <p:txBody>
          <a:bodyPr wrap="square" lIns="0" tIns="0" rIns="0" bIns="0" rtlCol="0" anchor="t"/>
          <a:lstStyle/>
          <a:p>
            <a:pPr algn="l">
              <a:lnSpc>
                <a:spcPct val="119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文可知，若这一想法可行，一个直径500米的小行星每年可以为600到17,000名宇航员提供食物，设空处应承接前文，对这一数量范围进行解释说明。G项（具体数字取决于细菌分解小行星上含碳化合物的效率）符合语境。</a:t>
            </a:r>
            <a:endParaRPr lang="en-US" altLang="zh-CN" sz="2200" dirty="0"/>
          </a:p>
        </p:txBody>
      </p:sp>
      <p:sp>
        <p:nvSpPr>
          <p:cNvPr id="8" name="QB_7_BD.188_1#79692b5a5?vja=1&amp;pid=224bcaf87&amp;color=0,0,0&amp;vtp=1"/>
          <p:cNvSpPr/>
          <p:nvPr/>
        </p:nvSpPr>
        <p:spPr>
          <a:xfrm>
            <a:off x="722376" y="4332859"/>
            <a:ext cx="10753344" cy="334137"/>
          </a:xfrm>
          <a:prstGeom prst="rect">
            <a:avLst/>
          </a:prstGeom>
          <a:noFill/>
        </p:spPr>
        <p:txBody>
          <a:bodyPr wrap="square" lIns="0" tIns="0" rIns="0" bIns="0" rtlCol="0" anchor="t"/>
          <a:lstStyle/>
          <a:p>
            <a:pPr algn="l">
              <a:lnSpc>
                <a:spcPct val="119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7_AN.189_1#79692b5a5.blank?vja=1&amp;pid=224bcaf87&amp;color=0,0,0&amp;vpa=90&amp;vtp=1"/>
          <p:cNvSpPr/>
          <p:nvPr/>
        </p:nvSpPr>
        <p:spPr>
          <a:xfrm>
            <a:off x="1036701" y="4294759"/>
            <a:ext cx="227013" cy="337439"/>
          </a:xfrm>
          <a:prstGeom prst="rect">
            <a:avLst/>
          </a:prstGeom>
          <a:noFill/>
        </p:spPr>
        <p:txBody>
          <a:bodyPr wrap="non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B_7_AS.190_1#79692b5a5?vja=1&amp;pid=224bcaf87&amp;color=0,0,0&amp;vtp=1"/>
          <p:cNvSpPr/>
          <p:nvPr/>
        </p:nvSpPr>
        <p:spPr>
          <a:xfrm>
            <a:off x="722376" y="4738434"/>
            <a:ext cx="10753344" cy="1461834"/>
          </a:xfrm>
          <a:prstGeom prst="rect">
            <a:avLst/>
          </a:prstGeom>
          <a:noFill/>
        </p:spPr>
        <p:txBody>
          <a:bodyPr wrap="square" lIns="0" tIns="0" rIns="0" bIns="0" rtlCol="0" anchor="t"/>
          <a:lstStyle/>
          <a:p>
            <a:pPr algn="l">
              <a:lnSpc>
                <a:spcPct val="119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前文提到一个可投入使用的小行星食物项目将需要在太空部署一个“工业级智能机器”，这需要很长时间才能将一切安排妥当；后文指出他们计划从煤炭开始，然后转向落到地球上的太空岩石。设空处应承接前文，并引出后文的计划。B项（因此，研究人员希望来年在较低层面上测试这个想法）和前文是因果关系，符合语境。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aef29cd6e?vja=1&amp;pid=7c80086ce&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6_BD#aef29cd6e?vja=1&amp;pid=7c80086ce&amp;color=0,0,0&amp;tib=255,255,255&amp;iip=2&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6_BD#aef29cd6e?vja=1&amp;pid=7c80086ce&amp;color=0,0,0&amp;vtp=1"/>
          <p:cNvSpPr/>
          <p:nvPr/>
        </p:nvSpPr>
        <p:spPr>
          <a:xfrm>
            <a:off x="722377" y="1737184"/>
            <a:ext cx="10749631" cy="3399155"/>
          </a:xfrm>
          <a:prstGeom prst="rect">
            <a:avLst/>
          </a:prstGeom>
          <a:noFill/>
        </p:spPr>
        <p:txBody>
          <a:bodyPr wrap="square" lIns="0" tIns="0" rIns="0" bIns="0" rtlCol="0" anchor="t"/>
          <a:lstStyle/>
          <a:p>
            <a:pPr algn="l">
              <a:lnSpc>
                <a:spcPct val="125000"/>
              </a:lnSpc>
            </a:pP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2&amp;</a:t>
            </a: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1.potentially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adv</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.潜在地，可能地</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2.experiment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with</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尝试</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；对</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进行实验</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3.carry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out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履行；实施；执行</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4.break</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down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（使）分解；出故障；打倒，砸破</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5.start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off</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with</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以</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开始</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&amp;3&amp;</a:t>
            </a: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20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熟词生义</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sound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熟义：</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linking</a:t>
            </a:r>
            <a:r>
              <a:rPr kumimoji="0" lang="en-US" altLang="zh-CN" sz="2000" b="0" i="1"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.听起来好像</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.声音；响声</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生义：</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.合理的；正确的；完备的；健康的</a:t>
            </a:r>
            <a:endParaRPr lang="en-US" altLang="zh-CN" sz="100" dirty="0"/>
          </a:p>
        </p:txBody>
      </p:sp>
      <p:pic>
        <p:nvPicPr>
          <p:cNvPr id="6" name="P_6_BD#aef29cd6e?vja=1&amp;pid=7c80086ce&amp;color=0,0,0&amp;tib=255,255,255&amp;iip=3&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4149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0a487feee.fixed?vja=1&amp;pid=1a76856c7&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0a487feee.fixed?vja=1&amp;pid=1a76856c7&amp;color=255,255,255&amp;vtp=1"/>
          <p:cNvSpPr/>
          <p:nvPr/>
        </p:nvSpPr>
        <p:spPr>
          <a:xfrm>
            <a:off x="0" y="3142488"/>
            <a:ext cx="12188952" cy="1341120"/>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usage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Integrated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skills</a:t>
            </a:r>
            <a:endParaRPr lang="en-US" altLang="zh-CN" sz="4400" dirty="0"/>
          </a:p>
        </p:txBody>
      </p:sp>
      <p:pic>
        <p:nvPicPr>
          <p:cNvPr id="4" name="C_4#0a487feee.fixed?vja=1&amp;pid=1a76856c7&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0a487feee.fixed?vja=1&amp;pid=1a76856c7&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5a6028614?vja=1&amp;pid=60c9d3d3d&amp;color=0,0,0&amp;vtp=1&amp;bt=1"/>
          <p:cNvSpPr/>
          <p:nvPr/>
        </p:nvSpPr>
        <p:spPr>
          <a:xfrm>
            <a:off x="722376" y="896112"/>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broken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window</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was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replaced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during</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routine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（maintain）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last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week.</a:t>
            </a:r>
            <a:endParaRPr lang="en-US" altLang="zh-CN" sz="2000" dirty="0"/>
          </a:p>
        </p:txBody>
      </p:sp>
      <p:sp>
        <p:nvSpPr>
          <p:cNvPr id="4" name="QB_6_AN.2_1#5a6028614.blank?vja=1&amp;pid=60c9d3d3d&amp;color=0,0,0&amp;vpa=1&amp;vtp=1"/>
          <p:cNvSpPr/>
          <p:nvPr/>
        </p:nvSpPr>
        <p:spPr>
          <a:xfrm>
            <a:off x="6427851" y="1239012"/>
            <a:ext cx="1338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maintenance</a:t>
            </a:r>
            <a:endParaRPr lang="en-US" altLang="zh-CN" sz="2000" dirty="0"/>
          </a:p>
        </p:txBody>
      </p:sp>
      <p:sp>
        <p:nvSpPr>
          <p:cNvPr id="5" name="QB_6_AS.3_1#c90687b93?vja=1&amp;pid=60c9d3d3d&amp;color=0,0,0&amp;vtp=1"/>
          <p:cNvSpPr/>
          <p:nvPr/>
        </p:nvSpPr>
        <p:spPr>
          <a:xfrm>
            <a:off x="722376" y="1696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句意为：在上周日常维护时更换了损坏的窗户。设空处作介词during的宾语，且其前有形容词routine修饰，应用名词。maintenance意为“维护”时为不可数名词，故填maintenance。</a:t>
            </a:r>
            <a:endParaRPr lang="en-US" altLang="zh-CN" sz="2200" dirty="0"/>
          </a:p>
        </p:txBody>
      </p:sp>
      <p:sp>
        <p:nvSpPr>
          <p:cNvPr id="6" name="QB_6_BD.4_1#dd3c2a208?vja=1&amp;pid=60c9d3d3d&amp;color=0,0,0&amp;vtp=1"/>
          <p:cNvSpPr/>
          <p:nvPr/>
        </p:nvSpPr>
        <p:spPr>
          <a:xfrm>
            <a:off x="722376" y="25063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steady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source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emergency.</a:t>
            </a:r>
            <a:endParaRPr lang="en-US" altLang="zh-CN" sz="2000" dirty="0"/>
          </a:p>
        </p:txBody>
      </p:sp>
      <p:sp>
        <p:nvSpPr>
          <p:cNvPr id="7" name="QB_6_AN.5_1#dd3c2a208.blank?vja=1&amp;pid=60c9d3d3d&amp;color=0,0,0&amp;vpa=2&amp;vtp=1"/>
          <p:cNvSpPr/>
          <p:nvPr/>
        </p:nvSpPr>
        <p:spPr>
          <a:xfrm>
            <a:off x="1512443" y="2468245"/>
            <a:ext cx="860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absence</a:t>
            </a:r>
            <a:endParaRPr lang="en-US" altLang="zh-CN" sz="2000" dirty="0"/>
          </a:p>
        </p:txBody>
      </p:sp>
      <p:sp>
        <p:nvSpPr>
          <p:cNvPr id="8" name="QB_6_AS.6_1#dd3c2a208?vja=1&amp;pid=60c9d3d3d&amp;color=0,0,0&amp;vtp=1"/>
          <p:cNvSpPr/>
          <p:nvPr/>
        </p:nvSpPr>
        <p:spPr>
          <a:xfrm>
            <a:off x="722376" y="3309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句意为：没有稳定的收入来源使人们难以应对紧急情况。设空处作主语，其前有定冠词The修饰，后有of短语，应填名词，根据makes可知，此处应填absence。</a:t>
            </a:r>
            <a:endParaRPr lang="en-US" altLang="zh-CN" sz="2200" dirty="0"/>
          </a:p>
        </p:txBody>
      </p:sp>
      <p:sp>
        <p:nvSpPr>
          <p:cNvPr id="9" name="QB_6_BD.7_1#21149ac59?vja=1&amp;pid=60c9d3d3d&amp;color=0,0,0&amp;vtp=1"/>
          <p:cNvSpPr/>
          <p:nvPr/>
        </p:nvSpPr>
        <p:spPr>
          <a:xfrm>
            <a:off x="722376" y="41192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Zhoukoudian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endParaRPr lang="en-US" altLang="zh-CN" sz="2000" dirty="0"/>
          </a:p>
        </p:txBody>
      </p:sp>
      <p:sp>
        <p:nvSpPr>
          <p:cNvPr id="10" name="QB_6_AN.8_1#21149ac59.blank?vja=1&amp;pid=60c9d3d3d&amp;color=0,0,0&amp;vpa=3&amp;vtp=1"/>
          <p:cNvSpPr/>
          <p:nvPr/>
        </p:nvSpPr>
        <p:spPr>
          <a:xfrm>
            <a:off x="2178114" y="4449445"/>
            <a:ext cx="973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exposure</a:t>
            </a:r>
            <a:endParaRPr lang="en-US" altLang="zh-CN" sz="2000" dirty="0"/>
          </a:p>
        </p:txBody>
      </p:sp>
      <p:sp>
        <p:nvSpPr>
          <p:cNvPr id="11" name="QB_6_AS.9_1#21149ac59?vja=1&amp;pid=60c9d3d3d&amp;color=0,0,0&amp;vtp=1"/>
          <p:cNvSpPr/>
          <p:nvPr/>
        </p:nvSpPr>
        <p:spPr>
          <a:xfrm>
            <a:off x="722376" y="49226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周口店遗址曾经处于严重危险之中，因为该遗址的部分地区受到雨水和暴露在空气中的严重影响。设空处须填入名词，与rain并列作介词by的宾语；exposure在此处意为“暴露”，是不可数名词。故填exposur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94eb1e400?vja=1&amp;pid=3f3aacc2b&amp;color=0,0,0&amp;vtp=1&amp;bt=1"/>
          <p:cNvSpPr/>
          <p:nvPr/>
        </p:nvSpPr>
        <p:spPr>
          <a:xfrm>
            <a:off x="722376" y="896112"/>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just"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1.Both</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physical</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properties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device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performance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are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（crucial）</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dependent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interface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structure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composition.</a:t>
            </a:r>
            <a:endParaRPr lang="en-US" altLang="zh-CN" sz="2000" dirty="0"/>
          </a:p>
        </p:txBody>
      </p:sp>
      <p:sp>
        <p:nvSpPr>
          <p:cNvPr id="4" name="QB_6_AN.192_1#94eb1e400.blank?vja=1&amp;pid=3f3aacc2b&amp;color=0,0,0&amp;vpa=91&amp;vtp=1"/>
          <p:cNvSpPr/>
          <p:nvPr/>
        </p:nvSpPr>
        <p:spPr>
          <a:xfrm>
            <a:off x="7003098" y="1226312"/>
            <a:ext cx="942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crucially</a:t>
            </a:r>
            <a:endParaRPr lang="en-US" altLang="zh-CN" sz="2000" dirty="0"/>
          </a:p>
        </p:txBody>
      </p:sp>
      <p:sp>
        <p:nvSpPr>
          <p:cNvPr id="5" name="QB_6_AS.193_1#da87666da?vja=1&amp;pid=3f3aacc2b&amp;color=0,0,0&amp;vtp=1"/>
          <p:cNvSpPr/>
          <p:nvPr/>
        </p:nvSpPr>
        <p:spPr>
          <a:xfrm>
            <a:off x="722376" y="2077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句意为：物理特性和器件性能都极其依赖于界面结构和成分。设空处修饰形容词dependent，应用副词作状语。故填crucially。</a:t>
            </a:r>
            <a:endParaRPr lang="en-US" altLang="zh-CN" sz="2200" dirty="0"/>
          </a:p>
        </p:txBody>
      </p:sp>
      <p:sp>
        <p:nvSpPr>
          <p:cNvPr id="6" name="QB_6_BD.194_1#5177d0a07?vja=1&amp;pid=3f3aacc2b&amp;color=0,0,0&amp;vtp=1"/>
          <p:cNvSpPr/>
          <p:nvPr/>
        </p:nvSpPr>
        <p:spPr>
          <a:xfrm>
            <a:off x="722376" y="28873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2.London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treasures,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government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（administrate）.</a:t>
            </a:r>
            <a:endParaRPr lang="en-US" altLang="zh-CN" sz="2000" dirty="0"/>
          </a:p>
        </p:txBody>
      </p:sp>
      <p:sp>
        <p:nvSpPr>
          <p:cNvPr id="7" name="QB_6_AN.195_1#5177d0a07.blank?vja=1&amp;pid=3f3aacc2b&amp;color=0,0,0&amp;vpa=92&amp;vtp=1"/>
          <p:cNvSpPr/>
          <p:nvPr/>
        </p:nvSpPr>
        <p:spPr>
          <a:xfrm>
            <a:off x="2967101" y="3230245"/>
            <a:ext cx="15192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administration</a:t>
            </a:r>
            <a:endParaRPr lang="en-US" altLang="zh-CN" sz="2000" dirty="0"/>
          </a:p>
        </p:txBody>
      </p:sp>
      <p:sp>
        <p:nvSpPr>
          <p:cNvPr id="8" name="QB_6_AS.196_1#5177d0a07?vja=1&amp;pid=3f3aacc2b&amp;color=0,0,0&amp;vtp=1"/>
          <p:cNvSpPr/>
          <p:nvPr/>
        </p:nvSpPr>
        <p:spPr>
          <a:xfrm>
            <a:off x="722376" y="3690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句意为：伦敦是拥有众多历史宝藏的首都城市，它是国家政府及其行政中心。分析句子结构并结合句意可知，设空处和the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government并列作介词of的宾语，且被形容词性物主代词its修饰，应用名词，表示“行政”，此时为不可数名词。故填administration。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97_1#72ab983fc?vja=1&amp;pid=3f3aacc2b&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advertising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Shichahai,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Beijing.</a:t>
            </a:r>
            <a:endParaRPr lang="en-US" altLang="zh-CN" sz="2000" dirty="0"/>
          </a:p>
        </p:txBody>
      </p:sp>
      <p:sp>
        <p:nvSpPr>
          <p:cNvPr id="3" name="QB_6_AN.198_1#72ab983fc.blank?vja=1&amp;pid=3f3aacc2b&amp;color=0,0,0&amp;vpa=93&amp;vtp=1"/>
          <p:cNvSpPr/>
          <p:nvPr/>
        </p:nvSpPr>
        <p:spPr>
          <a:xfrm>
            <a:off x="7638796" y="845313"/>
            <a:ext cx="776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agency</a:t>
            </a:r>
            <a:endParaRPr lang="en-US" altLang="zh-CN" sz="2000" dirty="0"/>
          </a:p>
        </p:txBody>
      </p:sp>
      <p:sp>
        <p:nvSpPr>
          <p:cNvPr id="4" name="QB_6_AS.199_1#72ab983fc?vja=1&amp;pid=3f3aacc2b&amp;color=0,0,0&amp;vtp=1"/>
          <p:cNvSpPr/>
          <p:nvPr/>
        </p:nvSpPr>
        <p:spPr>
          <a:xfrm>
            <a:off x="722376" y="16968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句意为：2016年毕业后，他在什刹海附近的一家广告公司工作，什刹海是北京一个著名的风景区。设空处作介词for的宾语，其前有不定冠词an修饰，应用名词单数形式；此处指“广告公司”，为advertising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agency,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agency意为“服务机构；代理处”。故填agency。</a:t>
            </a:r>
            <a:endParaRPr lang="en-US" altLang="zh-CN" sz="2200" dirty="0"/>
          </a:p>
        </p:txBody>
      </p:sp>
      <p:sp>
        <p:nvSpPr>
          <p:cNvPr id="5" name="QB_6_BD.200_1#7e0724e91?vja=1&amp;pid=3f3aacc2b&amp;color=0,0,0&amp;vtp=1"/>
          <p:cNvSpPr/>
          <p:nvPr/>
        </p:nvSpPr>
        <p:spPr>
          <a:xfrm>
            <a:off x="722376" y="2877947"/>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organization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a:t>
            </a:r>
            <a:endParaRPr lang="en-US" altLang="zh-CN" sz="2000" dirty="0"/>
          </a:p>
        </p:txBody>
      </p:sp>
      <p:sp>
        <p:nvSpPr>
          <p:cNvPr id="6" name="QB_6_AN.201_1#7e0724e91.blank?vja=1&amp;pid=3f3aacc2b&amp;color=0,0,0&amp;vpa=94&amp;vtp=1"/>
          <p:cNvSpPr/>
          <p:nvPr/>
        </p:nvSpPr>
        <p:spPr>
          <a:xfrm>
            <a:off x="7282879" y="2827147"/>
            <a:ext cx="760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merely</a:t>
            </a:r>
            <a:endParaRPr lang="en-US" altLang="zh-CN" sz="2000" dirty="0"/>
          </a:p>
        </p:txBody>
      </p:sp>
      <p:sp>
        <p:nvSpPr>
          <p:cNvPr id="7" name="QB_6_AS.202_1#7e0724e91?vja=1&amp;pid=3f3aacc2b&amp;color=0,0,0&amp;vtp=1"/>
          <p:cNvSpPr/>
          <p:nvPr/>
        </p:nvSpPr>
        <p:spPr>
          <a:xfrm>
            <a:off x="722376" y="36780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句意为：这个机构的领导人说，和平不只是他们所寻求的一个遥远的目标，而是他们实现这一目标的一种手段。设空处修饰系动词is，应用副词。故填merely。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03_1#0bcfeed3f?vja=1&amp;pid=3f3aacc2b&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（astronomy）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delighted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astronomy.</a:t>
            </a:r>
            <a:endParaRPr lang="en-US" altLang="zh-CN" sz="2000" dirty="0"/>
          </a:p>
        </p:txBody>
      </p:sp>
      <p:sp>
        <p:nvSpPr>
          <p:cNvPr id="3" name="QB_6_AN.204_1#0bcfeed3f.blank?vja=1&amp;pid=3f3aacc2b&amp;color=0,0,0&amp;vpa=95&amp;vtp=1"/>
          <p:cNvSpPr/>
          <p:nvPr/>
        </p:nvSpPr>
        <p:spPr>
          <a:xfrm>
            <a:off x="1532446" y="858013"/>
            <a:ext cx="1196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astronomer</a:t>
            </a:r>
            <a:endParaRPr lang="en-US" altLang="zh-CN" sz="2000" dirty="0"/>
          </a:p>
        </p:txBody>
      </p:sp>
      <p:sp>
        <p:nvSpPr>
          <p:cNvPr id="4" name="QB_6_AS.205_1#0bcfeed3f?vja=1&amp;pid=3f3aacc2b&amp;color=0,0,0&amp;vtp=1"/>
          <p:cNvSpPr/>
          <p:nvPr/>
        </p:nvSpPr>
        <p:spPr>
          <a:xfrm>
            <a:off x="722376" y="1696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句意为：这位天文学家很高兴中国在天文学领域取得了巨大成就。根据空格前的定冠词The可知，设空处应填名词作主语，再根据is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delighted可知，设空处指人，且应用名词单数形式。故填astronomer。</a:t>
            </a:r>
            <a:endParaRPr lang="en-US" altLang="zh-CN" sz="2200" dirty="0"/>
          </a:p>
        </p:txBody>
      </p:sp>
      <p:sp>
        <p:nvSpPr>
          <p:cNvPr id="5" name="QB_6_BD.206_1#5b5424f05?vja=1&amp;pid=3f3aacc2b&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calculated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satellites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endParaRPr lang="en-US" altLang="zh-CN" sz="2000" dirty="0"/>
          </a:p>
        </p:txBody>
      </p:sp>
      <p:sp>
        <p:nvSpPr>
          <p:cNvPr id="6" name="QB_6_AN.207_1#5b5424f05.blank?vja=1&amp;pid=3f3aacc2b&amp;color=0,0,0&amp;vpa=96&amp;vtp=1"/>
          <p:cNvSpPr/>
          <p:nvPr/>
        </p:nvSpPr>
        <p:spPr>
          <a:xfrm>
            <a:off x="7661339" y="2834259"/>
            <a:ext cx="858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orbiting</a:t>
            </a:r>
            <a:endParaRPr lang="en-US" altLang="zh-CN" sz="2000" dirty="0"/>
          </a:p>
        </p:txBody>
      </p:sp>
      <p:sp>
        <p:nvSpPr>
          <p:cNvPr id="7" name="QB_6_AS.208_1#5b5424f05?vja=1&amp;pid=3f3aacc2b&amp;color=0,0,0&amp;vtp=1"/>
          <p:cNvSpPr/>
          <p:nvPr/>
        </p:nvSpPr>
        <p:spPr>
          <a:xfrm>
            <a:off x="722376" y="3309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句意为：据计算，目前大约有60个国家拥有环绕地球运行的人造卫星。设空处应用非谓语动词作定语，修饰satellites，orbit与satellites之间是逻辑上的主动关系，所以应用现在分词形式。故填orbiting。</a:t>
            </a:r>
            <a:endParaRPr lang="en-US" altLang="zh-CN" sz="2200" dirty="0"/>
          </a:p>
        </p:txBody>
      </p:sp>
      <p:sp>
        <p:nvSpPr>
          <p:cNvPr id="8" name="QB_6_BD.209_1#85665e76b?vja=1&amp;pid=3f3aacc2b&amp;color=0,0,0&amp;vtp=1"/>
          <p:cNvSpPr/>
          <p:nvPr/>
        </p:nvSpPr>
        <p:spPr>
          <a:xfrm>
            <a:off x="722376" y="45002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hundreds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endParaRPr lang="en-US" altLang="zh-CN" sz="2000" dirty="0"/>
          </a:p>
        </p:txBody>
      </p:sp>
      <p:sp>
        <p:nvSpPr>
          <p:cNvPr id="9" name="QB_6_AN.210_1#85665e76b.blank?vja=1&amp;pid=3f3aacc2b&amp;color=0,0,0&amp;vpa=97&amp;vtp=1"/>
          <p:cNvSpPr/>
          <p:nvPr/>
        </p:nvSpPr>
        <p:spPr>
          <a:xfrm>
            <a:off x="9622790" y="4449445"/>
            <a:ext cx="803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solving</a:t>
            </a:r>
            <a:endParaRPr lang="en-US" altLang="zh-CN" sz="2000" dirty="0"/>
          </a:p>
        </p:txBody>
      </p:sp>
      <p:sp>
        <p:nvSpPr>
          <p:cNvPr id="10" name="QB_6_AS.211_1#85665e76b?vja=1&amp;pid=3f3aacc2b&amp;color=0,0,0&amp;vtp=1"/>
          <p:cNvSpPr/>
          <p:nvPr/>
        </p:nvSpPr>
        <p:spPr>
          <a:xfrm>
            <a:off x="722376" y="5303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句意为：直到在做了几百次实验之后，他们才成功解决了这一问题。succeed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sth为固定搭配，意为“成功做某事”。故填solving。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12_1#96dfab96a?vja=1&amp;pid=3f3aacc2b&amp;color=0,0,0&amp;vtp=1&amp;bt=1"/>
          <p:cNvSpPr/>
          <p:nvPr/>
        </p:nvSpPr>
        <p:spPr>
          <a:xfrm>
            <a:off x="722376" y="896113"/>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effective.</a:t>
            </a:r>
            <a:endParaRPr lang="en-US" altLang="zh-CN" sz="2000" dirty="0"/>
          </a:p>
        </p:txBody>
      </p:sp>
      <p:sp>
        <p:nvSpPr>
          <p:cNvPr id="3" name="QB_6_AN.213_1#96dfab96a.blank?vja=1&amp;pid=3f3aacc2b&amp;color=0,0,0&amp;vpa=98&amp;vtp=1"/>
          <p:cNvSpPr/>
          <p:nvPr/>
        </p:nvSpPr>
        <p:spPr>
          <a:xfrm>
            <a:off x="9272270" y="858013"/>
            <a:ext cx="62071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endParaRPr lang="en-US" altLang="zh-CN" sz="2000" dirty="0"/>
          </a:p>
        </p:txBody>
      </p:sp>
      <p:sp>
        <p:nvSpPr>
          <p:cNvPr id="4" name="QB_6_AS.214_1#96dfab96a?vja=1&amp;pid=3f3aacc2b&amp;color=0,0,0&amp;vtp=1"/>
          <p:cNvSpPr/>
          <p:nvPr/>
        </p:nvSpPr>
        <p:spPr>
          <a:xfrm>
            <a:off x="722376" y="1706245"/>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句意为：他到处寻找制作这种药物的材料，结果证明这种药非常有效。prove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意为“证明是，结果是”。故填to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endParaRPr lang="en-US" altLang="zh-CN" sz="2200" dirty="0"/>
          </a:p>
        </p:txBody>
      </p:sp>
      <p:sp>
        <p:nvSpPr>
          <p:cNvPr id="5" name="QB_6_BD.215_1#7730b2c34?vja=1&amp;pid=3f3aacc2b&amp;color=0,0,0&amp;vtp=1"/>
          <p:cNvSpPr/>
          <p:nvPr/>
        </p:nvSpPr>
        <p:spPr>
          <a:xfrm>
            <a:off x="722376" y="2509647"/>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（comprise）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eco-friendly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technologies.</a:t>
            </a:r>
            <a:endParaRPr lang="en-US" altLang="zh-CN" sz="2000" dirty="0"/>
          </a:p>
        </p:txBody>
      </p:sp>
      <p:sp>
        <p:nvSpPr>
          <p:cNvPr id="6" name="QB_6_AN.216_1#7730b2c34.blank?vja=1&amp;pid=3f3aacc2b&amp;color=0,0,0&amp;vpa=99&amp;vtp=1"/>
          <p:cNvSpPr/>
          <p:nvPr/>
        </p:nvSpPr>
        <p:spPr>
          <a:xfrm>
            <a:off x="3178810" y="2458847"/>
            <a:ext cx="1196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comprising</a:t>
            </a:r>
            <a:endParaRPr lang="en-US" altLang="zh-CN" sz="2000" dirty="0"/>
          </a:p>
        </p:txBody>
      </p:sp>
      <p:sp>
        <p:nvSpPr>
          <p:cNvPr id="7" name="QB_6_AS.217_1#7730b2c34?vja=1&amp;pid=3f3aacc2b&amp;color=0,0,0&amp;vtp=1"/>
          <p:cNvSpPr/>
          <p:nvPr/>
        </p:nvSpPr>
        <p:spPr>
          <a:xfrm>
            <a:off x="722376" y="33224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句意为：这支由来自不同国家的科学家组成的研究团队将专注于研发生态友好型能源技术。句中已有谓语will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on，所以设空处为非谓语动词。comprise意为“由</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组成”，与The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team之间为逻辑上的主动关系，此处应用现在分词形式作后置定语。故填comprising。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18_1#21b37f8d3?vja=1&amp;pid=3f3aacc2b&amp;color=0,0,0&amp;vtp=1"/>
          <p:cNvSpPr/>
          <p:nvPr/>
        </p:nvSpPr>
        <p:spPr>
          <a:xfrm>
            <a:off x="722376" y="900000"/>
            <a:ext cx="10753344" cy="732155"/>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realizing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endParaRPr lang="en-US" altLang="zh-CN" sz="2000" dirty="0"/>
          </a:p>
        </p:txBody>
      </p:sp>
      <p:sp>
        <p:nvSpPr>
          <p:cNvPr id="3" name="QB_6_AS.220_1#21b37f8d3?vja=1&amp;pid=3f3aacc2b&amp;color=0,0,0&amp;vtp=1"/>
          <p:cNvSpPr/>
          <p:nvPr/>
        </p:nvSpPr>
        <p:spPr>
          <a:xfrm>
            <a:off x="722376" y="1706245"/>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句意为：实现梦想之前，一个人将经历许多苦难，这是常有的事。分析句子结构可知，____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hardship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realizing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dreams是主语从句，从句中不缺少成分，意义完整，所以应用连接词that。故填That。</a:t>
            </a:r>
            <a:endParaRPr lang="en-US" altLang="zh-CN" sz="2200" dirty="0"/>
          </a:p>
        </p:txBody>
      </p:sp>
      <p:sp>
        <p:nvSpPr>
          <p:cNvPr id="4" name="QB_6_AN.219_1#21b37f8d3.blank?vja=1&amp;pid=3f3aacc2b&amp;color=0,0,0&amp;vpa=100&amp;vtp=1"/>
          <p:cNvSpPr/>
          <p:nvPr/>
        </p:nvSpPr>
        <p:spPr>
          <a:xfrm>
            <a:off x="1249236" y="861900"/>
            <a:ext cx="522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bc088b1b2?vja=1&amp;pid=f47ddb6b3&amp;color=0,0,0&amp;vtp=1&amp;bt=1"/>
          <p:cNvSpPr/>
          <p:nvPr/>
        </p:nvSpPr>
        <p:spPr>
          <a:xfrm>
            <a:off x="722376" y="896112"/>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1.1961年4月12日，尤里·加加林成为世界上第一个进入太空的人。（不定式结构）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12</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April</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1961,</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Yuri</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Gagarin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became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 _____ _______ ___ ________ _____ ______</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4" name="QB_6_AN.222_1#bc088b1b2.blank?vja=1&amp;pid=f47ddb6b3&amp;color=0,0,0&amp;vpa=101&amp;vtp=1"/>
          <p:cNvSpPr/>
          <p:nvPr/>
        </p:nvSpPr>
        <p:spPr>
          <a:xfrm>
            <a:off x="5359908" y="1620012"/>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5" name="QB_6_AN.223_1#bc088b1b2.blank?vja=1&amp;pid=f47ddb6b3&amp;color=0,0,0&amp;vpa=102&amp;vtp=1"/>
          <p:cNvSpPr/>
          <p:nvPr/>
        </p:nvSpPr>
        <p:spPr>
          <a:xfrm>
            <a:off x="6007608" y="1620012"/>
            <a:ext cx="463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first</a:t>
            </a:r>
            <a:endParaRPr lang="en-US" altLang="zh-CN" sz="2000" dirty="0"/>
          </a:p>
        </p:txBody>
      </p:sp>
      <p:sp>
        <p:nvSpPr>
          <p:cNvPr id="6" name="QB_6_AN.224_1#bc088b1b2.blank?vja=1&amp;pid=f47ddb6b3&amp;color=0,0,0&amp;vpa=103&amp;vtp=1"/>
          <p:cNvSpPr/>
          <p:nvPr/>
        </p:nvSpPr>
        <p:spPr>
          <a:xfrm>
            <a:off x="6769608" y="1607312"/>
            <a:ext cx="733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person</a:t>
            </a:r>
            <a:endParaRPr lang="en-US" altLang="zh-CN" sz="2000" dirty="0"/>
          </a:p>
        </p:txBody>
      </p:sp>
      <p:sp>
        <p:nvSpPr>
          <p:cNvPr id="7" name="QB_6_AN.225_1#bc088b1b2.blank?vja=1&amp;pid=f47ddb6b3&amp;color=0,0,0&amp;vpa=104&amp;vtp=1"/>
          <p:cNvSpPr/>
          <p:nvPr/>
        </p:nvSpPr>
        <p:spPr>
          <a:xfrm>
            <a:off x="7772908" y="1620012"/>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8" name="QB_6_AN.226_1#bc088b1b2.blank?vja=1&amp;pid=f47ddb6b3&amp;color=0,0,0&amp;vpa=105&amp;vtp=1"/>
          <p:cNvSpPr/>
          <p:nvPr/>
        </p:nvSpPr>
        <p:spPr>
          <a:xfrm>
            <a:off x="8280908" y="1607312"/>
            <a:ext cx="887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go/enter</a:t>
            </a:r>
            <a:endParaRPr lang="en-US" altLang="zh-CN" sz="2000" dirty="0"/>
          </a:p>
        </p:txBody>
      </p:sp>
      <p:sp>
        <p:nvSpPr>
          <p:cNvPr id="9" name="QB_6_AN.227_1#bc088b1b2.blank?vja=1&amp;pid=f47ddb6b3&amp;color=0,0,0&amp;vpa=106&amp;vtp=1"/>
          <p:cNvSpPr/>
          <p:nvPr/>
        </p:nvSpPr>
        <p:spPr>
          <a:xfrm>
            <a:off x="9449308" y="1620012"/>
            <a:ext cx="450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into</a:t>
            </a:r>
            <a:endParaRPr lang="en-US" altLang="zh-CN" sz="2000" dirty="0"/>
          </a:p>
        </p:txBody>
      </p:sp>
      <p:sp>
        <p:nvSpPr>
          <p:cNvPr id="10" name="QB_6_AN.228_1#bc088b1b2.blank?vja=1&amp;pid=f47ddb6b3&amp;color=0,0,0&amp;vpa=107&amp;vtp=1"/>
          <p:cNvSpPr/>
          <p:nvPr/>
        </p:nvSpPr>
        <p:spPr>
          <a:xfrm>
            <a:off x="10185908" y="1607312"/>
            <a:ext cx="620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space</a:t>
            </a:r>
            <a:endParaRPr lang="en-US" altLang="zh-CN" sz="2000" dirty="0"/>
          </a:p>
        </p:txBody>
      </p:sp>
      <p:sp>
        <p:nvSpPr>
          <p:cNvPr id="11" name="QB_6_BD.229_1#66a44b074?vja=1&amp;pid=f47ddb6b3&amp;color=0,0,0&amp;vtp=1"/>
          <p:cNvSpPr/>
          <p:nvPr/>
        </p:nvSpPr>
        <p:spPr>
          <a:xfrm>
            <a:off x="722376" y="2039747"/>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2.19世纪后半叶见证了旅行工具的稳步改进。（witness）</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nineteenth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century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endParaRPr lang="en-US" altLang="zh-CN" sz="2000" dirty="0"/>
          </a:p>
        </p:txBody>
      </p:sp>
      <p:sp>
        <p:nvSpPr>
          <p:cNvPr id="12" name="QB_6_AN.230_1#66a44b074.blank?vja=1&amp;pid=f47ddb6b3&amp;color=0,0,0&amp;vpa=108&amp;vtp=1"/>
          <p:cNvSpPr/>
          <p:nvPr/>
        </p:nvSpPr>
        <p:spPr>
          <a:xfrm>
            <a:off x="5324348" y="2382647"/>
            <a:ext cx="1057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witnessed</a:t>
            </a:r>
            <a:endParaRPr lang="en-US" altLang="zh-CN" sz="2000" dirty="0"/>
          </a:p>
        </p:txBody>
      </p:sp>
      <p:sp>
        <p:nvSpPr>
          <p:cNvPr id="13" name="QB_6_AN.231_1#66a44b074.blank?vja=1&amp;pid=f47ddb6b3&amp;color=0,0,0&amp;vpa=109&amp;vtp=1"/>
          <p:cNvSpPr/>
          <p:nvPr/>
        </p:nvSpPr>
        <p:spPr>
          <a:xfrm>
            <a:off x="6704711" y="2382647"/>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14" name="QB_6_AN.232_1#66a44b074.blank?vja=1&amp;pid=f47ddb6b3&amp;color=0,0,0&amp;vpa=110&amp;vtp=1"/>
          <p:cNvSpPr/>
          <p:nvPr/>
        </p:nvSpPr>
        <p:spPr>
          <a:xfrm>
            <a:off x="7386574" y="2369947"/>
            <a:ext cx="704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steady</a:t>
            </a:r>
            <a:endParaRPr lang="en-US" altLang="zh-CN" sz="2000" dirty="0"/>
          </a:p>
        </p:txBody>
      </p:sp>
      <p:sp>
        <p:nvSpPr>
          <p:cNvPr id="15" name="QB_6_AN.233_1#66a44b074.blank?vja=1&amp;pid=f47ddb6b3&amp;color=0,0,0&amp;vpa=111&amp;vtp=1"/>
          <p:cNvSpPr/>
          <p:nvPr/>
        </p:nvSpPr>
        <p:spPr>
          <a:xfrm>
            <a:off x="8385937" y="2369947"/>
            <a:ext cx="14081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improvement</a:t>
            </a:r>
            <a:endParaRPr lang="en-US" altLang="zh-CN" sz="2000" dirty="0"/>
          </a:p>
        </p:txBody>
      </p:sp>
      <p:sp>
        <p:nvSpPr>
          <p:cNvPr id="16" name="QB_6_BD.234_1#4aff0d511?vja=1&amp;pid=f47ddb6b3&amp;color=0,0,0&amp;vtp=1"/>
          <p:cNvSpPr/>
          <p:nvPr/>
        </p:nvSpPr>
        <p:spPr>
          <a:xfrm>
            <a:off x="722376" y="3182747"/>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3.我希望我能在学校掌握基本的设计技术，为我的梦想打下基础。</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a:t>
            </a:r>
            <a:endParaRPr lang="en-US" altLang="zh-CN" sz="2000" dirty="0"/>
          </a:p>
        </p:txBody>
      </p:sp>
      <p:sp>
        <p:nvSpPr>
          <p:cNvPr id="17" name="QB_6_AN.235_1#4aff0d511.blank?vja=1&amp;pid=f47ddb6b3&amp;color=0,0,0&amp;vpa=112&amp;vtp=1"/>
          <p:cNvSpPr/>
          <p:nvPr/>
        </p:nvSpPr>
        <p:spPr>
          <a:xfrm>
            <a:off x="9374632" y="3512947"/>
            <a:ext cx="1211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lay/provide</a:t>
            </a:r>
            <a:endParaRPr lang="en-US" altLang="zh-CN" sz="2000" dirty="0"/>
          </a:p>
        </p:txBody>
      </p:sp>
      <p:sp>
        <p:nvSpPr>
          <p:cNvPr id="18" name="QB_6_AN.236_1#4aff0d511.blank?vja=1&amp;pid=f47ddb6b3&amp;color=0,0,0&amp;vpa=113&amp;vtp=1"/>
          <p:cNvSpPr/>
          <p:nvPr/>
        </p:nvSpPr>
        <p:spPr>
          <a:xfrm>
            <a:off x="11014139" y="3525647"/>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19" name="QB_6_AN.237_1#4aff0d511.blank?vja=1&amp;pid=f47ddb6b3&amp;color=0,0,0&amp;vpa=114&amp;vtp=1"/>
          <p:cNvSpPr/>
          <p:nvPr/>
        </p:nvSpPr>
        <p:spPr>
          <a:xfrm>
            <a:off x="770001" y="3906647"/>
            <a:ext cx="1762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foundation（s）</a:t>
            </a:r>
            <a:endParaRPr lang="en-US" altLang="zh-CN" sz="2000" dirty="0"/>
          </a:p>
        </p:txBody>
      </p:sp>
      <p:sp>
        <p:nvSpPr>
          <p:cNvPr id="20" name="QB_6_AN.238_1#4aff0d511.blank?vja=1&amp;pid=f47ddb6b3&amp;color=0,0,0&amp;vpa=115&amp;vtp=1"/>
          <p:cNvSpPr/>
          <p:nvPr/>
        </p:nvSpPr>
        <p:spPr>
          <a:xfrm>
            <a:off x="2814701" y="3906647"/>
            <a:ext cx="352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21" name="QB_6_BD.239_1#6c0220b79?vja=1&amp;pid=f47ddb6b3&amp;color=0,0,0&amp;vtp=1"/>
          <p:cNvSpPr/>
          <p:nvPr/>
        </p:nvSpPr>
        <p:spPr>
          <a:xfrm>
            <a:off x="722376" y="4325747"/>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4.我们产品的优点显而易见，所以你不需要犹豫。（plain）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advantages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hesitate.</a:t>
            </a:r>
            <a:endParaRPr lang="en-US" altLang="zh-CN" sz="2000" dirty="0"/>
          </a:p>
        </p:txBody>
      </p:sp>
      <p:sp>
        <p:nvSpPr>
          <p:cNvPr id="22" name="QB_6_AN.240_1#6c0220b79.blank?vja=1&amp;pid=f47ddb6b3&amp;color=0,0,0&amp;vpa=116&amp;vtp=1"/>
          <p:cNvSpPr/>
          <p:nvPr/>
        </p:nvSpPr>
        <p:spPr>
          <a:xfrm>
            <a:off x="4187889" y="4668647"/>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endParaRPr lang="en-US" altLang="zh-CN" sz="2000" dirty="0"/>
          </a:p>
        </p:txBody>
      </p:sp>
      <p:sp>
        <p:nvSpPr>
          <p:cNvPr id="23" name="QB_6_AN.241_1#6c0220b79.blank?vja=1&amp;pid=f47ddb6b3&amp;color=0,0,0&amp;vpa=117&amp;vtp=1"/>
          <p:cNvSpPr/>
          <p:nvPr/>
        </p:nvSpPr>
        <p:spPr>
          <a:xfrm>
            <a:off x="4848289" y="4655947"/>
            <a:ext cx="563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plain</a:t>
            </a:r>
            <a:endParaRPr lang="en-US" altLang="zh-CN" sz="2000" dirty="0"/>
          </a:p>
        </p:txBody>
      </p:sp>
      <p:sp>
        <p:nvSpPr>
          <p:cNvPr id="24" name="QB_6_AN.242_1#6c0220b79.blank?vja=1&amp;pid=f47ddb6b3&amp;color=0,0,0&amp;vpa=118&amp;vtp=1"/>
          <p:cNvSpPr/>
          <p:nvPr/>
        </p:nvSpPr>
        <p:spPr>
          <a:xfrm>
            <a:off x="5711889" y="4668647"/>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25" name="QB_6_AN.243_1#6c0220b79.blank?vja=1&amp;pid=f47ddb6b3&amp;color=0,0,0&amp;vpa=119&amp;vtp=1"/>
          <p:cNvSpPr/>
          <p:nvPr/>
        </p:nvSpPr>
        <p:spPr>
          <a:xfrm>
            <a:off x="6219889" y="4668647"/>
            <a:ext cx="381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see</a:t>
            </a:r>
            <a:endParaRPr lang="en-US" altLang="zh-CN" sz="2000" dirty="0"/>
          </a:p>
        </p:txBody>
      </p:sp>
      <p:sp>
        <p:nvSpPr>
          <p:cNvPr id="26" name="QB_6_BD.244_1#406018320?vja=1&amp;pid=f47ddb6b3&amp;color=0,0,0&amp;vtp=1"/>
          <p:cNvSpPr/>
          <p:nvPr/>
        </p:nvSpPr>
        <p:spPr>
          <a:xfrm>
            <a:off x="722376" y="5087747"/>
            <a:ext cx="10753344" cy="1113155"/>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5.我们所学的知识很可能有一天会被应用到实践中去。</a:t>
            </a:r>
            <a:endParaRPr lang="en-US" altLang="zh-CN" sz="2000" dirty="0"/>
          </a:p>
          <a:p>
            <a:pPr algn="just">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endParaRPr lang="en-US" altLang="zh-CN" sz="2000" dirty="0"/>
          </a:p>
        </p:txBody>
      </p:sp>
      <p:sp>
        <p:nvSpPr>
          <p:cNvPr id="27" name="QB_6_AN.245_1#406018320.blank?vja=1&amp;pid=f47ddb6b3&amp;color=0,0,0&amp;vpa=120&amp;vtp=1"/>
          <p:cNvSpPr/>
          <p:nvPr/>
        </p:nvSpPr>
        <p:spPr>
          <a:xfrm>
            <a:off x="782701" y="5430647"/>
            <a:ext cx="211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28" name="QB_6_AN.246_1#406018320.blank?vja=1&amp;pid=f47ddb6b3&amp;color=0,0,0&amp;vpa=121&amp;vtp=1"/>
          <p:cNvSpPr/>
          <p:nvPr/>
        </p:nvSpPr>
        <p:spPr>
          <a:xfrm>
            <a:off x="1313434" y="5430647"/>
            <a:ext cx="225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29" name="QB_6_AN.247_1#406018320.blank?vja=1&amp;pid=f47ddb6b3&amp;color=0,0,0&amp;vpa=122&amp;vtp=1"/>
          <p:cNvSpPr/>
          <p:nvPr/>
        </p:nvSpPr>
        <p:spPr>
          <a:xfrm>
            <a:off x="1831467" y="5417947"/>
            <a:ext cx="508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very</a:t>
            </a:r>
            <a:endParaRPr lang="en-US" altLang="zh-CN" sz="2000" dirty="0"/>
          </a:p>
        </p:txBody>
      </p:sp>
      <p:sp>
        <p:nvSpPr>
          <p:cNvPr id="30" name="QB_6_AN.248_1#406018320.blank?vja=1&amp;pid=f47ddb6b3&amp;color=0,0,0&amp;vpa=123&amp;vtp=1"/>
          <p:cNvSpPr/>
          <p:nvPr/>
        </p:nvSpPr>
        <p:spPr>
          <a:xfrm>
            <a:off x="2616137" y="5417947"/>
            <a:ext cx="633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likely</a:t>
            </a:r>
            <a:endParaRPr lang="en-US" altLang="zh-CN" sz="2000" dirty="0"/>
          </a:p>
        </p:txBody>
      </p:sp>
      <p:sp>
        <p:nvSpPr>
          <p:cNvPr id="31" name="QB_6_AN.249_1#406018320.blank?vja=1&amp;pid=f47ddb6b3&amp;color=0,0,0&amp;vpa=124&amp;vtp=1"/>
          <p:cNvSpPr/>
          <p:nvPr/>
        </p:nvSpPr>
        <p:spPr>
          <a:xfrm>
            <a:off x="3553206" y="5430647"/>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32" name="QB_6_AN.250_1#406018320.blank?vja=1&amp;pid=f47ddb6b3&amp;color=0,0,0&amp;vpa=125&amp;vtp=1"/>
          <p:cNvSpPr/>
          <p:nvPr/>
        </p:nvSpPr>
        <p:spPr>
          <a:xfrm>
            <a:off x="7719886" y="5430647"/>
            <a:ext cx="296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endParaRPr lang="en-US" altLang="zh-CN" sz="2000" dirty="0"/>
          </a:p>
        </p:txBody>
      </p:sp>
      <p:sp>
        <p:nvSpPr>
          <p:cNvPr id="33" name="QB_6_AN.251_1#406018320.blank?vja=1&amp;pid=f47ddb6b3&amp;color=0,0,0&amp;vpa=126&amp;vtp=1"/>
          <p:cNvSpPr/>
          <p:nvPr/>
        </p:nvSpPr>
        <p:spPr>
          <a:xfrm>
            <a:off x="8377555" y="5417947"/>
            <a:ext cx="803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applied</a:t>
            </a:r>
            <a:endParaRPr lang="en-US" altLang="zh-CN" sz="2000" dirty="0"/>
          </a:p>
        </p:txBody>
      </p:sp>
      <p:sp>
        <p:nvSpPr>
          <p:cNvPr id="34" name="QB_6_AN.252_1#406018320.blank?vja=1&amp;pid=f47ddb6b3&amp;color=0,0,0&amp;vpa=127&amp;vtp=1"/>
          <p:cNvSpPr/>
          <p:nvPr/>
        </p:nvSpPr>
        <p:spPr>
          <a:xfrm>
            <a:off x="9505125" y="5430647"/>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fade">
                                      <p:cBhvr>
                                        <p:cTn id="55" dur="500"/>
                                        <p:tgtEl>
                                          <p:spTgt spid="10">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xEl>
                                              <p:pRg st="0" end="0"/>
                                            </p:txEl>
                                          </p:spTgt>
                                        </p:tgtEl>
                                        <p:attrNameLst>
                                          <p:attrName>style.visibility</p:attrName>
                                        </p:attrNameLst>
                                      </p:cBhvr>
                                      <p:to>
                                        <p:strVal val="visible"/>
                                      </p:to>
                                    </p:set>
                                    <p:animEffect transition="in" filter="fade">
                                      <p:cBhvr>
                                        <p:cTn id="58" dur="500"/>
                                        <p:tgtEl>
                                          <p:spTgt spid="10">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5">
                                            <p:bg/>
                                          </p:spTgt>
                                        </p:tgtEl>
                                        <p:attrNameLst>
                                          <p:attrName>style.visibility</p:attrName>
                                        </p:attrNameLst>
                                      </p:cBhvr>
                                      <p:to>
                                        <p:strVal val="visible"/>
                                      </p:to>
                                    </p:set>
                                    <p:animEffect transition="in" filter="fade">
                                      <p:cBhvr>
                                        <p:cTn id="87" dur="500"/>
                                        <p:tgtEl>
                                          <p:spTgt spid="15">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5">
                                            <p:txEl>
                                              <p:pRg st="0" end="0"/>
                                            </p:txEl>
                                          </p:spTgt>
                                        </p:tgtEl>
                                        <p:attrNameLst>
                                          <p:attrName>style.visibility</p:attrName>
                                        </p:attrNameLst>
                                      </p:cBhvr>
                                      <p:to>
                                        <p:strVal val="visible"/>
                                      </p:to>
                                    </p:set>
                                    <p:animEffect transition="in" filter="fade">
                                      <p:cBhvr>
                                        <p:cTn id="90" dur="500"/>
                                        <p:tgtEl>
                                          <p:spTgt spid="15">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0">
                                            <p:bg/>
                                          </p:spTgt>
                                        </p:tgtEl>
                                        <p:attrNameLst>
                                          <p:attrName>style.visibility</p:attrName>
                                        </p:attrNameLst>
                                      </p:cBhvr>
                                      <p:to>
                                        <p:strVal val="visible"/>
                                      </p:to>
                                    </p:set>
                                    <p:animEffect transition="in" filter="fade">
                                      <p:cBhvr>
                                        <p:cTn id="119" dur="500"/>
                                        <p:tgtEl>
                                          <p:spTgt spid="20">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0">
                                            <p:txEl>
                                              <p:pRg st="0" end="0"/>
                                            </p:txEl>
                                          </p:spTgt>
                                        </p:tgtEl>
                                        <p:attrNameLst>
                                          <p:attrName>style.visibility</p:attrName>
                                        </p:attrNameLst>
                                      </p:cBhvr>
                                      <p:to>
                                        <p:strVal val="visible"/>
                                      </p:to>
                                    </p:set>
                                    <p:animEffect transition="in" filter="fade">
                                      <p:cBhvr>
                                        <p:cTn id="122" dur="500"/>
                                        <p:tgtEl>
                                          <p:spTgt spid="20">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2">
                                            <p:bg/>
                                          </p:spTgt>
                                        </p:tgtEl>
                                        <p:attrNameLst>
                                          <p:attrName>style.visibility</p:attrName>
                                        </p:attrNameLst>
                                      </p:cBhvr>
                                      <p:to>
                                        <p:strVal val="visible"/>
                                      </p:to>
                                    </p:set>
                                    <p:animEffect transition="in" filter="fade">
                                      <p:cBhvr>
                                        <p:cTn id="127" dur="500"/>
                                        <p:tgtEl>
                                          <p:spTgt spid="22">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2">
                                            <p:txEl>
                                              <p:pRg st="0" end="0"/>
                                            </p:txEl>
                                          </p:spTgt>
                                        </p:tgtEl>
                                        <p:attrNameLst>
                                          <p:attrName>style.visibility</p:attrName>
                                        </p:attrNameLst>
                                      </p:cBhvr>
                                      <p:to>
                                        <p:strVal val="visible"/>
                                      </p:to>
                                    </p:set>
                                    <p:animEffect transition="in" filter="fade">
                                      <p:cBhvr>
                                        <p:cTn id="130" dur="500"/>
                                        <p:tgtEl>
                                          <p:spTgt spid="22">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3">
                                            <p:bg/>
                                          </p:spTgt>
                                        </p:tgtEl>
                                        <p:attrNameLst>
                                          <p:attrName>style.visibility</p:attrName>
                                        </p:attrNameLst>
                                      </p:cBhvr>
                                      <p:to>
                                        <p:strVal val="visible"/>
                                      </p:to>
                                    </p:set>
                                    <p:animEffect transition="in" filter="fade">
                                      <p:cBhvr>
                                        <p:cTn id="135" dur="500"/>
                                        <p:tgtEl>
                                          <p:spTgt spid="23">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3">
                                            <p:txEl>
                                              <p:pRg st="0" end="0"/>
                                            </p:txEl>
                                          </p:spTgt>
                                        </p:tgtEl>
                                        <p:attrNameLst>
                                          <p:attrName>style.visibility</p:attrName>
                                        </p:attrNameLst>
                                      </p:cBhvr>
                                      <p:to>
                                        <p:strVal val="visible"/>
                                      </p:to>
                                    </p:set>
                                    <p:animEffect transition="in" filter="fade">
                                      <p:cBhvr>
                                        <p:cTn id="138" dur="500"/>
                                        <p:tgtEl>
                                          <p:spTgt spid="23">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4">
                                            <p:bg/>
                                          </p:spTgt>
                                        </p:tgtEl>
                                        <p:attrNameLst>
                                          <p:attrName>style.visibility</p:attrName>
                                        </p:attrNameLst>
                                      </p:cBhvr>
                                      <p:to>
                                        <p:strVal val="visible"/>
                                      </p:to>
                                    </p:set>
                                    <p:animEffect transition="in" filter="fade">
                                      <p:cBhvr>
                                        <p:cTn id="143" dur="500"/>
                                        <p:tgtEl>
                                          <p:spTgt spid="24">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4">
                                            <p:txEl>
                                              <p:pRg st="0" end="0"/>
                                            </p:txEl>
                                          </p:spTgt>
                                        </p:tgtEl>
                                        <p:attrNameLst>
                                          <p:attrName>style.visibility</p:attrName>
                                        </p:attrNameLst>
                                      </p:cBhvr>
                                      <p:to>
                                        <p:strVal val="visible"/>
                                      </p:to>
                                    </p:set>
                                    <p:animEffect transition="in" filter="fade">
                                      <p:cBhvr>
                                        <p:cTn id="146" dur="500"/>
                                        <p:tgtEl>
                                          <p:spTgt spid="24">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5">
                                            <p:bg/>
                                          </p:spTgt>
                                        </p:tgtEl>
                                        <p:attrNameLst>
                                          <p:attrName>style.visibility</p:attrName>
                                        </p:attrNameLst>
                                      </p:cBhvr>
                                      <p:to>
                                        <p:strVal val="visible"/>
                                      </p:to>
                                    </p:set>
                                    <p:animEffect transition="in" filter="fade">
                                      <p:cBhvr>
                                        <p:cTn id="151" dur="500"/>
                                        <p:tgtEl>
                                          <p:spTgt spid="25">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5">
                                            <p:txEl>
                                              <p:pRg st="0" end="0"/>
                                            </p:txEl>
                                          </p:spTgt>
                                        </p:tgtEl>
                                        <p:attrNameLst>
                                          <p:attrName>style.visibility</p:attrName>
                                        </p:attrNameLst>
                                      </p:cBhvr>
                                      <p:to>
                                        <p:strVal val="visible"/>
                                      </p:to>
                                    </p:set>
                                    <p:animEffect transition="in" filter="fade">
                                      <p:cBhvr>
                                        <p:cTn id="154" dur="500"/>
                                        <p:tgtEl>
                                          <p:spTgt spid="25">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7">
                                            <p:bg/>
                                          </p:spTgt>
                                        </p:tgtEl>
                                        <p:attrNameLst>
                                          <p:attrName>style.visibility</p:attrName>
                                        </p:attrNameLst>
                                      </p:cBhvr>
                                      <p:to>
                                        <p:strVal val="visible"/>
                                      </p:to>
                                    </p:set>
                                    <p:animEffect transition="in" filter="fade">
                                      <p:cBhvr>
                                        <p:cTn id="159" dur="500"/>
                                        <p:tgtEl>
                                          <p:spTgt spid="27">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7">
                                            <p:txEl>
                                              <p:pRg st="0" end="0"/>
                                            </p:txEl>
                                          </p:spTgt>
                                        </p:tgtEl>
                                        <p:attrNameLst>
                                          <p:attrName>style.visibility</p:attrName>
                                        </p:attrNameLst>
                                      </p:cBhvr>
                                      <p:to>
                                        <p:strVal val="visible"/>
                                      </p:to>
                                    </p:set>
                                    <p:animEffect transition="in" filter="fade">
                                      <p:cBhvr>
                                        <p:cTn id="162" dur="500"/>
                                        <p:tgtEl>
                                          <p:spTgt spid="27">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8">
                                            <p:bg/>
                                          </p:spTgt>
                                        </p:tgtEl>
                                        <p:attrNameLst>
                                          <p:attrName>style.visibility</p:attrName>
                                        </p:attrNameLst>
                                      </p:cBhvr>
                                      <p:to>
                                        <p:strVal val="visible"/>
                                      </p:to>
                                    </p:set>
                                    <p:animEffect transition="in" filter="fade">
                                      <p:cBhvr>
                                        <p:cTn id="167" dur="500"/>
                                        <p:tgtEl>
                                          <p:spTgt spid="28">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8">
                                            <p:txEl>
                                              <p:pRg st="0" end="0"/>
                                            </p:txEl>
                                          </p:spTgt>
                                        </p:tgtEl>
                                        <p:attrNameLst>
                                          <p:attrName>style.visibility</p:attrName>
                                        </p:attrNameLst>
                                      </p:cBhvr>
                                      <p:to>
                                        <p:strVal val="visible"/>
                                      </p:to>
                                    </p:set>
                                    <p:animEffect transition="in" filter="fade">
                                      <p:cBhvr>
                                        <p:cTn id="170" dur="500"/>
                                        <p:tgtEl>
                                          <p:spTgt spid="28">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9">
                                            <p:bg/>
                                          </p:spTgt>
                                        </p:tgtEl>
                                        <p:attrNameLst>
                                          <p:attrName>style.visibility</p:attrName>
                                        </p:attrNameLst>
                                      </p:cBhvr>
                                      <p:to>
                                        <p:strVal val="visible"/>
                                      </p:to>
                                    </p:set>
                                    <p:animEffect transition="in" filter="fade">
                                      <p:cBhvr>
                                        <p:cTn id="175" dur="500"/>
                                        <p:tgtEl>
                                          <p:spTgt spid="29">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9">
                                            <p:txEl>
                                              <p:pRg st="0" end="0"/>
                                            </p:txEl>
                                          </p:spTgt>
                                        </p:tgtEl>
                                        <p:attrNameLst>
                                          <p:attrName>style.visibility</p:attrName>
                                        </p:attrNameLst>
                                      </p:cBhvr>
                                      <p:to>
                                        <p:strVal val="visible"/>
                                      </p:to>
                                    </p:set>
                                    <p:animEffect transition="in" filter="fade">
                                      <p:cBhvr>
                                        <p:cTn id="178" dur="500"/>
                                        <p:tgtEl>
                                          <p:spTgt spid="29">
                                            <p:txEl>
                                              <p:pRg st="0" end="0"/>
                                            </p:txEl>
                                          </p:spTgt>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30">
                                            <p:bg/>
                                          </p:spTgt>
                                        </p:tgtEl>
                                        <p:attrNameLst>
                                          <p:attrName>style.visibility</p:attrName>
                                        </p:attrNameLst>
                                      </p:cBhvr>
                                      <p:to>
                                        <p:strVal val="visible"/>
                                      </p:to>
                                    </p:set>
                                    <p:animEffect transition="in" filter="fade">
                                      <p:cBhvr>
                                        <p:cTn id="183" dur="500"/>
                                        <p:tgtEl>
                                          <p:spTgt spid="30">
                                            <p:bg/>
                                          </p:spTgt>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30">
                                            <p:txEl>
                                              <p:pRg st="0" end="0"/>
                                            </p:txEl>
                                          </p:spTgt>
                                        </p:tgtEl>
                                        <p:attrNameLst>
                                          <p:attrName>style.visibility</p:attrName>
                                        </p:attrNameLst>
                                      </p:cBhvr>
                                      <p:to>
                                        <p:strVal val="visible"/>
                                      </p:to>
                                    </p:set>
                                    <p:animEffect transition="in" filter="fade">
                                      <p:cBhvr>
                                        <p:cTn id="186" dur="500"/>
                                        <p:tgtEl>
                                          <p:spTgt spid="30">
                                            <p:txEl>
                                              <p:pRg st="0" end="0"/>
                                            </p:txEl>
                                          </p:spTgt>
                                        </p:tgtEl>
                                      </p:cBhvr>
                                    </p:animEffect>
                                  </p:childTnLst>
                                </p:cTn>
                              </p:par>
                            </p:childTnLst>
                          </p:cTn>
                        </p:par>
                      </p:childTnLst>
                    </p:cTn>
                  </p:par>
                  <p:par>
                    <p:cTn id="187" fill="hold">
                      <p:stCondLst>
                        <p:cond delay="indefinite"/>
                      </p:stCondLst>
                      <p:childTnLst>
                        <p:par>
                          <p:cTn id="188" fill="hold">
                            <p:stCondLst>
                              <p:cond delay="0"/>
                            </p:stCondLst>
                            <p:childTnLst>
                              <p:par>
                                <p:cTn id="189" presetID="10" presetClass="entr" presetSubtype="0" fill="hold" grpId="0" nodeType="clickEffect">
                                  <p:stCondLst>
                                    <p:cond delay="0"/>
                                  </p:stCondLst>
                                  <p:childTnLst>
                                    <p:set>
                                      <p:cBhvr>
                                        <p:cTn id="190" dur="1" fill="hold">
                                          <p:stCondLst>
                                            <p:cond delay="0"/>
                                          </p:stCondLst>
                                        </p:cTn>
                                        <p:tgtEl>
                                          <p:spTgt spid="31">
                                            <p:bg/>
                                          </p:spTgt>
                                        </p:tgtEl>
                                        <p:attrNameLst>
                                          <p:attrName>style.visibility</p:attrName>
                                        </p:attrNameLst>
                                      </p:cBhvr>
                                      <p:to>
                                        <p:strVal val="visible"/>
                                      </p:to>
                                    </p:set>
                                    <p:animEffect transition="in" filter="fade">
                                      <p:cBhvr>
                                        <p:cTn id="191" dur="500"/>
                                        <p:tgtEl>
                                          <p:spTgt spid="31">
                                            <p:bg/>
                                          </p:spTgt>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31">
                                            <p:txEl>
                                              <p:pRg st="0" end="0"/>
                                            </p:txEl>
                                          </p:spTgt>
                                        </p:tgtEl>
                                        <p:attrNameLst>
                                          <p:attrName>style.visibility</p:attrName>
                                        </p:attrNameLst>
                                      </p:cBhvr>
                                      <p:to>
                                        <p:strVal val="visible"/>
                                      </p:to>
                                    </p:set>
                                    <p:animEffect transition="in" filter="fade">
                                      <p:cBhvr>
                                        <p:cTn id="194" dur="500"/>
                                        <p:tgtEl>
                                          <p:spTgt spid="31">
                                            <p:txEl>
                                              <p:pRg st="0" end="0"/>
                                            </p:txEl>
                                          </p:spTgt>
                                        </p:tgtEl>
                                      </p:cBhvr>
                                    </p:animEffect>
                                  </p:childTnLst>
                                </p:cTn>
                              </p:par>
                            </p:childTnLst>
                          </p:cTn>
                        </p:par>
                      </p:childTnLst>
                    </p:cTn>
                  </p:par>
                  <p:par>
                    <p:cTn id="195" fill="hold">
                      <p:stCondLst>
                        <p:cond delay="indefinite"/>
                      </p:stCondLst>
                      <p:childTnLst>
                        <p:par>
                          <p:cTn id="196" fill="hold">
                            <p:stCondLst>
                              <p:cond delay="0"/>
                            </p:stCondLst>
                            <p:childTnLst>
                              <p:par>
                                <p:cTn id="197" presetID="10" presetClass="entr" presetSubtype="0" fill="hold" grpId="0" nodeType="clickEffect">
                                  <p:stCondLst>
                                    <p:cond delay="0"/>
                                  </p:stCondLst>
                                  <p:childTnLst>
                                    <p:set>
                                      <p:cBhvr>
                                        <p:cTn id="198" dur="1" fill="hold">
                                          <p:stCondLst>
                                            <p:cond delay="0"/>
                                          </p:stCondLst>
                                        </p:cTn>
                                        <p:tgtEl>
                                          <p:spTgt spid="32">
                                            <p:bg/>
                                          </p:spTgt>
                                        </p:tgtEl>
                                        <p:attrNameLst>
                                          <p:attrName>style.visibility</p:attrName>
                                        </p:attrNameLst>
                                      </p:cBhvr>
                                      <p:to>
                                        <p:strVal val="visible"/>
                                      </p:to>
                                    </p:set>
                                    <p:animEffect transition="in" filter="fade">
                                      <p:cBhvr>
                                        <p:cTn id="199" dur="500"/>
                                        <p:tgtEl>
                                          <p:spTgt spid="32">
                                            <p:bg/>
                                          </p:spTgt>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32">
                                            <p:txEl>
                                              <p:pRg st="0" end="0"/>
                                            </p:txEl>
                                          </p:spTgt>
                                        </p:tgtEl>
                                        <p:attrNameLst>
                                          <p:attrName>style.visibility</p:attrName>
                                        </p:attrNameLst>
                                      </p:cBhvr>
                                      <p:to>
                                        <p:strVal val="visible"/>
                                      </p:to>
                                    </p:set>
                                    <p:animEffect transition="in" filter="fade">
                                      <p:cBhvr>
                                        <p:cTn id="202" dur="500"/>
                                        <p:tgtEl>
                                          <p:spTgt spid="32">
                                            <p:txEl>
                                              <p:pRg st="0" end="0"/>
                                            </p:txEl>
                                          </p:spTgt>
                                        </p:tgtEl>
                                      </p:cBhvr>
                                    </p:animEffect>
                                  </p:childTnLst>
                                </p:cTn>
                              </p:par>
                            </p:childTnLst>
                          </p:cTn>
                        </p:par>
                      </p:childTnLst>
                    </p:cTn>
                  </p:par>
                  <p:par>
                    <p:cTn id="203" fill="hold">
                      <p:stCondLst>
                        <p:cond delay="indefinite"/>
                      </p:stCondLst>
                      <p:childTnLst>
                        <p:par>
                          <p:cTn id="204" fill="hold">
                            <p:stCondLst>
                              <p:cond delay="0"/>
                            </p:stCondLst>
                            <p:childTnLst>
                              <p:par>
                                <p:cTn id="205" presetID="10" presetClass="entr" presetSubtype="0" fill="hold" grpId="0" nodeType="clickEffect">
                                  <p:stCondLst>
                                    <p:cond delay="0"/>
                                  </p:stCondLst>
                                  <p:childTnLst>
                                    <p:set>
                                      <p:cBhvr>
                                        <p:cTn id="206" dur="1" fill="hold">
                                          <p:stCondLst>
                                            <p:cond delay="0"/>
                                          </p:stCondLst>
                                        </p:cTn>
                                        <p:tgtEl>
                                          <p:spTgt spid="33">
                                            <p:bg/>
                                          </p:spTgt>
                                        </p:tgtEl>
                                        <p:attrNameLst>
                                          <p:attrName>style.visibility</p:attrName>
                                        </p:attrNameLst>
                                      </p:cBhvr>
                                      <p:to>
                                        <p:strVal val="visible"/>
                                      </p:to>
                                    </p:set>
                                    <p:animEffect transition="in" filter="fade">
                                      <p:cBhvr>
                                        <p:cTn id="207" dur="500"/>
                                        <p:tgtEl>
                                          <p:spTgt spid="33">
                                            <p:bg/>
                                          </p:spTgt>
                                        </p:tgtEl>
                                      </p:cBhvr>
                                    </p:animEffect>
                                  </p:childTnLst>
                                </p:cTn>
                              </p:par>
                              <p:par>
                                <p:cTn id="208" presetID="10" presetClass="entr" presetSubtype="0" fill="hold" grpId="0" nodeType="withEffect">
                                  <p:stCondLst>
                                    <p:cond delay="0"/>
                                  </p:stCondLst>
                                  <p:childTnLst>
                                    <p:set>
                                      <p:cBhvr>
                                        <p:cTn id="209" dur="1" fill="hold">
                                          <p:stCondLst>
                                            <p:cond delay="0"/>
                                          </p:stCondLst>
                                        </p:cTn>
                                        <p:tgtEl>
                                          <p:spTgt spid="33">
                                            <p:txEl>
                                              <p:pRg st="0" end="0"/>
                                            </p:txEl>
                                          </p:spTgt>
                                        </p:tgtEl>
                                        <p:attrNameLst>
                                          <p:attrName>style.visibility</p:attrName>
                                        </p:attrNameLst>
                                      </p:cBhvr>
                                      <p:to>
                                        <p:strVal val="visible"/>
                                      </p:to>
                                    </p:set>
                                    <p:animEffect transition="in" filter="fade">
                                      <p:cBhvr>
                                        <p:cTn id="210" dur="500"/>
                                        <p:tgtEl>
                                          <p:spTgt spid="33">
                                            <p:txEl>
                                              <p:pRg st="0" end="0"/>
                                            </p:txEl>
                                          </p:spTgt>
                                        </p:tgtEl>
                                      </p:cBhvr>
                                    </p:animEffect>
                                  </p:childTnLst>
                                </p:cTn>
                              </p:par>
                            </p:childTnLst>
                          </p:cTn>
                        </p:par>
                      </p:childTnLst>
                    </p:cTn>
                  </p:par>
                  <p:par>
                    <p:cTn id="211" fill="hold">
                      <p:stCondLst>
                        <p:cond delay="indefinite"/>
                      </p:stCondLst>
                      <p:childTnLst>
                        <p:par>
                          <p:cTn id="212" fill="hold">
                            <p:stCondLst>
                              <p:cond delay="0"/>
                            </p:stCondLst>
                            <p:childTnLst>
                              <p:par>
                                <p:cTn id="213" presetID="10" presetClass="entr" presetSubtype="0" fill="hold" grpId="0" nodeType="clickEffect">
                                  <p:stCondLst>
                                    <p:cond delay="0"/>
                                  </p:stCondLst>
                                  <p:childTnLst>
                                    <p:set>
                                      <p:cBhvr>
                                        <p:cTn id="214" dur="1" fill="hold">
                                          <p:stCondLst>
                                            <p:cond delay="0"/>
                                          </p:stCondLst>
                                        </p:cTn>
                                        <p:tgtEl>
                                          <p:spTgt spid="34">
                                            <p:bg/>
                                          </p:spTgt>
                                        </p:tgtEl>
                                        <p:attrNameLst>
                                          <p:attrName>style.visibility</p:attrName>
                                        </p:attrNameLst>
                                      </p:cBhvr>
                                      <p:to>
                                        <p:strVal val="visible"/>
                                      </p:to>
                                    </p:set>
                                    <p:animEffect transition="in" filter="fade">
                                      <p:cBhvr>
                                        <p:cTn id="215" dur="500"/>
                                        <p:tgtEl>
                                          <p:spTgt spid="34">
                                            <p:bg/>
                                          </p:spTgt>
                                        </p:tgtEl>
                                      </p:cBhvr>
                                    </p:animEffect>
                                  </p:childTnLst>
                                </p:cTn>
                              </p:par>
                              <p:par>
                                <p:cTn id="216" presetID="10" presetClass="entr" presetSubtype="0" fill="hold" grpId="0" nodeType="withEffect">
                                  <p:stCondLst>
                                    <p:cond delay="0"/>
                                  </p:stCondLst>
                                  <p:childTnLst>
                                    <p:set>
                                      <p:cBhvr>
                                        <p:cTn id="217" dur="1" fill="hold">
                                          <p:stCondLst>
                                            <p:cond delay="0"/>
                                          </p:stCondLst>
                                        </p:cTn>
                                        <p:tgtEl>
                                          <p:spTgt spid="34">
                                            <p:txEl>
                                              <p:pRg st="0" end="0"/>
                                            </p:txEl>
                                          </p:spTgt>
                                        </p:tgtEl>
                                        <p:attrNameLst>
                                          <p:attrName>style.visibility</p:attrName>
                                        </p:attrNameLst>
                                      </p:cBhvr>
                                      <p:to>
                                        <p:strVal val="visible"/>
                                      </p:to>
                                    </p:set>
                                    <p:animEffect transition="in" filter="fade">
                                      <p:cBhvr>
                                        <p:cTn id="218" dur="500"/>
                                        <p:tgtEl>
                                          <p:spTgt spid="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P spid="10" grpId="0" animBg="1" build="p"/>
      <p:bldP spid="12" grpId="0" animBg="1" build="p"/>
      <p:bldP spid="13" grpId="0" animBg="1" build="p"/>
      <p:bldP spid="14" grpId="0" animBg="1" build="p"/>
      <p:bldP spid="15" grpId="0" animBg="1" build="p"/>
      <p:bldP spid="17" grpId="0" animBg="1" build="p"/>
      <p:bldP spid="18" grpId="0" animBg="1" build="p"/>
      <p:bldP spid="19" grpId="0" animBg="1" build="p"/>
      <p:bldP spid="20" grpId="0" animBg="1" build="p"/>
      <p:bldP spid="22" grpId="0" animBg="1" build="p"/>
      <p:bldP spid="23" grpId="0" animBg="1" build="p"/>
      <p:bldP spid="24" grpId="0" animBg="1" build="p"/>
      <p:bldP spid="25" grpId="0" animBg="1" build="p"/>
      <p:bldP spid="27" grpId="0" animBg="1" build="p"/>
      <p:bldP spid="28" grpId="0" animBg="1" build="p"/>
      <p:bldP spid="29" grpId="0" animBg="1" build="p"/>
      <p:bldP spid="30" grpId="0" animBg="1" build="p"/>
      <p:bldP spid="31" grpId="0" animBg="1" build="p"/>
      <p:bldP spid="32" grpId="0" animBg="1" build="p"/>
      <p:bldP spid="33" grpId="0" animBg="1" build="p"/>
      <p:bldP spid="34"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cf965e167?vja=1&amp;pid=add0fbf32&amp;color=0,0,0&amp;vtp=1&amp;bt=1"/>
          <p:cNvSpPr/>
          <p:nvPr/>
        </p:nvSpPr>
        <p:spPr>
          <a:xfrm>
            <a:off x="722376" y="896112"/>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1.It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obvious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students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should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get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well</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prepared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for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their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future.</a:t>
            </a:r>
            <a:endParaRPr lang="en-US" altLang="zh-CN" sz="2000" dirty="0"/>
          </a:p>
        </p:txBody>
      </p:sp>
      <p:sp>
        <p:nvSpPr>
          <p:cNvPr id="4" name="QB_6_AN.254_1#cf965e167.blank?vja=1&amp;pid=add0fbf32&amp;color=0,0,0&amp;vpa=128&amp;vtp=1"/>
          <p:cNvSpPr/>
          <p:nvPr/>
        </p:nvSpPr>
        <p:spPr>
          <a:xfrm>
            <a:off x="4210114" y="1239012"/>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5" name="QB_6_AS.255_1#87c53e795?vja=1&amp;pid=add0fbf32&amp;color=0,0,0&amp;vtp=1"/>
          <p:cNvSpPr/>
          <p:nvPr/>
        </p:nvSpPr>
        <p:spPr>
          <a:xfrm>
            <a:off x="722376" y="1696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句意为：学生应该为将来做好充分的准备，这一点对他们来说是显而易见的。本题中的It是形式主语，真正的主语是设空处引导的主语从句。从句意义和结构完整，故填that。</a:t>
            </a:r>
            <a:endParaRPr lang="en-US" altLang="zh-CN" sz="2200" dirty="0"/>
          </a:p>
        </p:txBody>
      </p:sp>
      <p:sp>
        <p:nvSpPr>
          <p:cNvPr id="6" name="QB_6_BD.256_1#9cf6a6ec0?vja=1&amp;pid=add0fbf32&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extraordinary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imagination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writer.</a:t>
            </a:r>
            <a:endParaRPr lang="en-US" altLang="zh-CN" sz="2000" dirty="0"/>
          </a:p>
        </p:txBody>
      </p:sp>
      <p:sp>
        <p:nvSpPr>
          <p:cNvPr id="7" name="QB_6_AN.257_1#9cf6a6ec0.blank?vja=1&amp;pid=add0fbf32&amp;color=0,0,0&amp;vpa=129&amp;vtp=1"/>
          <p:cNvSpPr/>
          <p:nvPr/>
        </p:nvSpPr>
        <p:spPr>
          <a:xfrm>
            <a:off x="1036701" y="2465959"/>
            <a:ext cx="606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
        <p:nvSpPr>
          <p:cNvPr id="8" name="QB_6_AS.258_1#9cf6a6ec0?vja=1&amp;pid=add0fbf32&amp;color=0,0,0&amp;vtp=1"/>
          <p:cNvSpPr/>
          <p:nvPr/>
        </p:nvSpPr>
        <p:spPr>
          <a:xfrm>
            <a:off x="722376" y="29287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句意为：让这本书如此出色的是作者富有创造力的想象。设空处引导主语从句并在从句中作主语，表示“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的东西”。故填What。</a:t>
            </a:r>
            <a:endParaRPr lang="en-US" altLang="zh-CN" sz="2200" dirty="0"/>
          </a:p>
        </p:txBody>
      </p:sp>
      <p:sp>
        <p:nvSpPr>
          <p:cNvPr id="9" name="QB_6_BD.259_1#ce7f2ae67?vja=1&amp;pid=add0fbf32&amp;color=0,0,0&amp;vtp=1"/>
          <p:cNvSpPr/>
          <p:nvPr/>
        </p:nvSpPr>
        <p:spPr>
          <a:xfrm>
            <a:off x="722376" y="37359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weather-tracking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disasters.</a:t>
            </a:r>
            <a:endParaRPr lang="en-US" altLang="zh-CN" sz="2000" dirty="0"/>
          </a:p>
        </p:txBody>
      </p:sp>
      <p:sp>
        <p:nvSpPr>
          <p:cNvPr id="10" name="QB_6_AN.260_1#ce7f2ae67.blank?vja=1&amp;pid=add0fbf32&amp;color=0,0,0&amp;vpa=130&amp;vtp=1"/>
          <p:cNvSpPr/>
          <p:nvPr/>
        </p:nvSpPr>
        <p:spPr>
          <a:xfrm>
            <a:off x="3451289" y="3697859"/>
            <a:ext cx="1098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whether/if</a:t>
            </a:r>
            <a:endParaRPr lang="en-US" altLang="zh-CN" sz="2000" dirty="0"/>
          </a:p>
        </p:txBody>
      </p:sp>
      <p:sp>
        <p:nvSpPr>
          <p:cNvPr id="11" name="QB_6_AS.261_1#ce7f2ae67?vja=1&amp;pid=add0fbf32&amp;color=0,0,0&amp;vtp=1"/>
          <p:cNvSpPr/>
          <p:nvPr/>
        </p:nvSpPr>
        <p:spPr>
          <a:xfrm>
            <a:off x="722376" y="41606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句意为：天气跟踪系统能否预防许多灾害还有待观察。分析句子结构可知，It作形式主语，设空处引导主语从句，从句不缺少成分，结合句意可知，表示“是否”，应用whether或if引导该主语从句。故填whether或if。</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62_1#fa6117215?vja=1&amp;pid=add0fbf32&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a:t>
            </a:r>
            <a:endParaRPr lang="en-US" altLang="zh-CN" sz="2000" dirty="0"/>
          </a:p>
        </p:txBody>
      </p:sp>
      <p:sp>
        <p:nvSpPr>
          <p:cNvPr id="3" name="QB_6_AN.263_1#fa6117215.blank?vja=1&amp;pid=add0fbf32&amp;color=0,0,0&amp;vpa=131&amp;vtp=1"/>
          <p:cNvSpPr/>
          <p:nvPr/>
        </p:nvSpPr>
        <p:spPr>
          <a:xfrm>
            <a:off x="1036701" y="858013"/>
            <a:ext cx="733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sz="2000" dirty="0"/>
          </a:p>
        </p:txBody>
      </p:sp>
      <p:sp>
        <p:nvSpPr>
          <p:cNvPr id="4" name="QB_6_AS.264_1#fa6117215?vja=1&amp;pid=add0fbf32&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句意为：那座古城曾经矗立的地方如今已是一片广袤的沙漠。分析句子结构可知，设空处引导主语从句，再结合句意可知，从句缺少地点状语，应用where引导该从句，句首单词首字母大写。故填Where。</a:t>
            </a:r>
            <a:endParaRPr lang="en-US" altLang="zh-CN" sz="2200" dirty="0"/>
          </a:p>
        </p:txBody>
      </p:sp>
      <p:sp>
        <p:nvSpPr>
          <p:cNvPr id="5" name="QB_6_BD.265_1#a249e3d0f?vja=1&amp;pid=add0fbf32&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endParaRPr lang="en-US" altLang="zh-CN" sz="2000" dirty="0"/>
          </a:p>
        </p:txBody>
      </p:sp>
      <p:sp>
        <p:nvSpPr>
          <p:cNvPr id="6" name="QB_6_AN.266_1#a249e3d0f.blank?vja=1&amp;pid=add0fbf32&amp;color=0,0,0&amp;vpa=132&amp;vtp=1"/>
          <p:cNvSpPr/>
          <p:nvPr/>
        </p:nvSpPr>
        <p:spPr>
          <a:xfrm>
            <a:off x="3283014" y="2465959"/>
            <a:ext cx="495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how</a:t>
            </a:r>
            <a:endParaRPr lang="en-US" altLang="zh-CN" sz="2000" dirty="0"/>
          </a:p>
        </p:txBody>
      </p:sp>
      <p:sp>
        <p:nvSpPr>
          <p:cNvPr id="7" name="QB_6_AS.267_1#a249e3d0f?vja=1&amp;pid=add0fbf32&amp;color=0,0,0&amp;vtp=1"/>
          <p:cNvSpPr/>
          <p:nvPr/>
        </p:nvSpPr>
        <p:spPr>
          <a:xfrm>
            <a:off x="722376" y="2928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句意为：我们不清楚他以前是怎样谋生的。分析句子结构可知，设空处引导主语从句，从句中缺少方式状语，表示“如何”，应用连接副词how引导该从句。故填how。</a:t>
            </a:r>
            <a:endParaRPr lang="en-US" altLang="zh-CN" sz="2200" dirty="0"/>
          </a:p>
        </p:txBody>
      </p:sp>
      <p:sp>
        <p:nvSpPr>
          <p:cNvPr id="8" name="QB_6_BD.268_1#170845386?vja=1&amp;pid=add0fbf32&amp;color=0,0,0&amp;vtp=1"/>
          <p:cNvSpPr/>
          <p:nvPr/>
        </p:nvSpPr>
        <p:spPr>
          <a:xfrm>
            <a:off x="722376" y="3735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bicycle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medal.</a:t>
            </a:r>
            <a:endParaRPr lang="en-US" altLang="zh-CN" sz="2000" dirty="0"/>
          </a:p>
        </p:txBody>
      </p:sp>
      <p:sp>
        <p:nvSpPr>
          <p:cNvPr id="9" name="QB_6_AN.269_1#170845386.blank?vja=1&amp;pid=add0fbf32&amp;color=0,0,0&amp;vpa=133&amp;vtp=1"/>
          <p:cNvSpPr/>
          <p:nvPr/>
        </p:nvSpPr>
        <p:spPr>
          <a:xfrm>
            <a:off x="1036701" y="3697859"/>
            <a:ext cx="987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Whoever</a:t>
            </a:r>
            <a:endParaRPr lang="en-US" altLang="zh-CN" sz="2000" dirty="0"/>
          </a:p>
        </p:txBody>
      </p:sp>
      <p:sp>
        <p:nvSpPr>
          <p:cNvPr id="10" name="QB_6_AS.270_1#170845386?vja=1&amp;pid=add0fbf32&amp;color=0,0,0&amp;vtp=1"/>
          <p:cNvSpPr/>
          <p:nvPr/>
        </p:nvSpPr>
        <p:spPr>
          <a:xfrm>
            <a:off x="722376" y="41606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无论谁在自行车比赛中获得第一名，都将被授予金牌。分析句子结构可知，设空处引导主语从句，从句中缺少主语，指人，此处强调符合条件的所有人，而非特定某个人，应用whoever引导从句，句首单词首字母大写。故填Whoever。</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71_1#683d93774?vja=1&amp;pid=add0fbf32&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endParaRPr lang="en-US" altLang="zh-CN" sz="2000" dirty="0"/>
          </a:p>
        </p:txBody>
      </p:sp>
      <p:sp>
        <p:nvSpPr>
          <p:cNvPr id="3" name="QB_6_AN.272_1#683d93774.blank?vja=1&amp;pid=add0fbf32&amp;color=0,0,0&amp;vpa=134&amp;vtp=1"/>
          <p:cNvSpPr/>
          <p:nvPr/>
        </p:nvSpPr>
        <p:spPr>
          <a:xfrm>
            <a:off x="1011301" y="858013"/>
            <a:ext cx="522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4" name="QB_6_AS.273_1#683d93774?vja=1&amp;pid=add0fbf32&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句意为：她十年前成为一名艺术家可能是由于她父亲的影响。分析句子结构可知，设空处引导主语从句，从句结构、意义完整，应用that引导该从句，that在句中无意义，只起连接作用，故填That。</a:t>
            </a:r>
            <a:endParaRPr lang="en-US" altLang="zh-CN" sz="2200" dirty="0"/>
          </a:p>
        </p:txBody>
      </p:sp>
      <p:sp>
        <p:nvSpPr>
          <p:cNvPr id="5" name="QB_6_BD.274_1#c8dfbc384?vja=1&amp;pid=add0fbf32&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Jack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calculated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meals.</a:t>
            </a:r>
            <a:endParaRPr lang="en-US" altLang="zh-CN" sz="2000" dirty="0"/>
          </a:p>
        </p:txBody>
      </p:sp>
      <p:sp>
        <p:nvSpPr>
          <p:cNvPr id="6" name="QB_6_AN.275_1#c8dfbc384.blank?vja=1&amp;pid=add0fbf32&amp;color=0,0,0&amp;vpa=135&amp;vtp=1"/>
          <p:cNvSpPr/>
          <p:nvPr/>
        </p:nvSpPr>
        <p:spPr>
          <a:xfrm>
            <a:off x="998601" y="2465959"/>
            <a:ext cx="6635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When</a:t>
            </a:r>
            <a:endParaRPr lang="en-US" altLang="zh-CN" sz="2000" dirty="0"/>
          </a:p>
        </p:txBody>
      </p:sp>
      <p:sp>
        <p:nvSpPr>
          <p:cNvPr id="7" name="QB_6_AS.276_1#c8dfbc384?vja=1&amp;pid=add0fbf32&amp;color=0,0,0&amp;vtp=1"/>
          <p:cNvSpPr/>
          <p:nvPr/>
        </p:nvSpPr>
        <p:spPr>
          <a:xfrm>
            <a:off x="722376" y="2928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句意为：杰克放学回家的时间是经过计算的，这样妈妈就可以保证他吃到热乎的饭菜。</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 Jack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school作主语，设空处引导主语从句，结合is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calculated及句意可知，从句缺少时间状语，应用when引导该从句，句首单词首字母大写，故填When。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77_1#0c800fc2f?vja=1&amp;pid=add0fbf32&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estimated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investment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endParaRPr lang="en-US" altLang="zh-CN" sz="2000" dirty="0"/>
          </a:p>
        </p:txBody>
      </p:sp>
      <p:sp>
        <p:nvSpPr>
          <p:cNvPr id="3" name="QB_6_AN.278_1#0c800fc2f.blank?vja=1&amp;pid=add0fbf32&amp;color=0,0,0&amp;mp=1&amp;vpa=136&amp;vtp=1"/>
          <p:cNvSpPr/>
          <p:nvPr/>
        </p:nvSpPr>
        <p:spPr>
          <a:xfrm>
            <a:off x="2659126" y="858013"/>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4" name="QB_6_AS.279_1#0c800fc2f?vja=1&amp;pid=add0fbf32&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句意为：据估计，今年该国的投资总额将继续增加。分析句子结构可知，It是形式主语，设空处引导的从句是真正的主语，从句句意完整，不缺少成分，应用只起连接作用、无实义的that引导。故填that。</a:t>
            </a:r>
            <a:endParaRPr lang="en-US" altLang="zh-CN" sz="2200" dirty="0"/>
          </a:p>
        </p:txBody>
      </p:sp>
      <p:sp>
        <p:nvSpPr>
          <p:cNvPr id="5" name="QB_6_BD.280_1#435b81109?vja=1&amp;pid=add0fbf32&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endParaRPr lang="en-US" altLang="zh-CN" sz="2000" dirty="0"/>
          </a:p>
        </p:txBody>
      </p:sp>
      <p:sp>
        <p:nvSpPr>
          <p:cNvPr id="6" name="QB_6_AN.281_1#435b81109.blank?vja=1&amp;pid=add0fbf32&amp;color=0,0,0&amp;vpa=137&amp;vtp=1"/>
          <p:cNvSpPr/>
          <p:nvPr/>
        </p:nvSpPr>
        <p:spPr>
          <a:xfrm>
            <a:off x="1163701" y="2465959"/>
            <a:ext cx="606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
        <p:nvSpPr>
          <p:cNvPr id="7" name="QB_6_AS.282_1#435b81109?vja=1&amp;pid=add0fbf32&amp;color=0,0,0&amp;vtp=1"/>
          <p:cNvSpPr/>
          <p:nvPr/>
        </p:nvSpPr>
        <p:spPr>
          <a:xfrm>
            <a:off x="722376" y="29287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句意为：对我来说最重要的是我们最终实现了目标。分析句子结构可知，设空处引导主语从句，从句缺少主语，意为“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的事物”，应用what引导该从句。故填What。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_1#56deb9f5b?vja=1&amp;pid=60c9d3d3d&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telescope,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Galileo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a:t>
            </a:r>
            <a:endParaRPr lang="en-US" altLang="zh-CN" sz="2000" dirty="0"/>
          </a:p>
        </p:txBody>
      </p:sp>
      <p:sp>
        <p:nvSpPr>
          <p:cNvPr id="3" name="QB_6_AN.11_1#56deb9f5b.blank?vja=1&amp;pid=60c9d3d3d&amp;color=0,0,0&amp;vpa=4&amp;vtp=1"/>
          <p:cNvSpPr/>
          <p:nvPr/>
        </p:nvSpPr>
        <p:spPr>
          <a:xfrm>
            <a:off x="6921564" y="858013"/>
            <a:ext cx="928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invisible</a:t>
            </a:r>
            <a:endParaRPr lang="en-US" altLang="zh-CN" sz="2000" dirty="0"/>
          </a:p>
        </p:txBody>
      </p:sp>
      <p:sp>
        <p:nvSpPr>
          <p:cNvPr id="4" name="QB_6_AS.12_1#56deb9f5b?vja=1&amp;pid=60c9d3d3d&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句意为：伽利略用望远镜发现了肉眼看不到的恒星。设空处在从句中作系动词were的表语，应用形容词。根据句意可知，此处表示“看不见的”，故填invisible。</a:t>
            </a:r>
            <a:endParaRPr lang="en-US" altLang="zh-CN" sz="2200" dirty="0"/>
          </a:p>
        </p:txBody>
      </p:sp>
      <p:sp>
        <p:nvSpPr>
          <p:cNvPr id="5" name="QB_6_BD.13_1#2d36ecc5f?vja=1&amp;pid=60c9d3d3d&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appoint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agent.</a:t>
            </a:r>
            <a:endParaRPr lang="en-US" altLang="zh-CN" sz="2000" dirty="0"/>
          </a:p>
        </p:txBody>
      </p:sp>
      <p:sp>
        <p:nvSpPr>
          <p:cNvPr id="6" name="QB_6_AN.14_1#2d36ecc5f.blank?vja=1&amp;pid=60c9d3d3d&amp;color=0,0,0&amp;vpa=5&amp;vtp=1"/>
          <p:cNvSpPr/>
          <p:nvPr/>
        </p:nvSpPr>
        <p:spPr>
          <a:xfrm>
            <a:off x="1011301" y="2084959"/>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7" name="QB_6_AS.15_1#2d36ecc5f?vja=1&amp;pid=60c9d3d3d&amp;color=0,0,0&amp;vtp=1"/>
          <p:cNvSpPr/>
          <p:nvPr/>
        </p:nvSpPr>
        <p:spPr>
          <a:xfrm>
            <a:off x="722376" y="2547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句意为：鉴于对我们产品的需求有所增加，我们想委派一家代理商。in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为固定搭配，意为“鉴于”。故填In。</a:t>
            </a:r>
            <a:endParaRPr lang="en-US" altLang="zh-CN" sz="2200" dirty="0"/>
          </a:p>
        </p:txBody>
      </p:sp>
      <p:sp>
        <p:nvSpPr>
          <p:cNvPr id="8" name="QB_6_BD.16_1#a9227c3a9?vja=1&amp;pid=60c9d3d3d&amp;color=0,0,0&amp;vtp=1"/>
          <p:cNvSpPr/>
          <p:nvPr/>
        </p:nvSpPr>
        <p:spPr>
          <a:xfrm>
            <a:off x="722376" y="3357245"/>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boy</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（occupy）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uncomfortable.</a:t>
            </a:r>
            <a:endParaRPr lang="en-US" altLang="zh-CN" sz="2000" dirty="0"/>
          </a:p>
        </p:txBody>
      </p:sp>
      <p:sp>
        <p:nvSpPr>
          <p:cNvPr id="9" name="QB_6_AN.17_1#a9227c3a9.blank?vja=1&amp;pid=60c9d3d3d&amp;color=0,0,0&amp;vpa=6&amp;vtp=1"/>
          <p:cNvSpPr/>
          <p:nvPr/>
        </p:nvSpPr>
        <p:spPr>
          <a:xfrm>
            <a:off x="2244662" y="3306445"/>
            <a:ext cx="973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occupied</a:t>
            </a:r>
            <a:endParaRPr lang="en-US" altLang="zh-CN" sz="2000" dirty="0"/>
          </a:p>
        </p:txBody>
      </p:sp>
      <p:sp>
        <p:nvSpPr>
          <p:cNvPr id="10" name="QB_6_AS.18_1#a9227c3a9?vja=1&amp;pid=60c9d3d3d&amp;color=0,0,0&amp;vtp=1"/>
          <p:cNvSpPr/>
          <p:nvPr/>
        </p:nvSpPr>
        <p:spPr>
          <a:xfrm>
            <a:off x="722376" y="4157345"/>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句意为：这个男孩每天忙于学业，感到相当累和不舒服。分析句子结构可知，句中已有连系动词felt，设空处应用非谓语动词作状语，occupy与其逻辑主语The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boy之间是被动关系，应用过去分词形式；occupy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sth意为“某人忙于某事”，此处为其被动语态，故填occupied。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83_1#dbccd680a?vja=1&amp;pid=1e99fb1e8&amp;color=0,0,0&amp;vtp=1&amp;bt=1"/>
          <p:cNvSpPr/>
          <p:nvPr/>
        </p:nvSpPr>
        <p:spPr>
          <a:xfrm>
            <a:off x="722376" y="900000"/>
            <a:ext cx="10753344" cy="495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[浙江六校联盟2025高二期中]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steadily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construction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astronauts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surface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2030.</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Agency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components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（ambition）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March-10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rocket,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Mengzhou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spacecraft,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Lanyue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Wangyu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spacesuit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Tansuo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Currently,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schedule.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construction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launch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facilities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Wenchang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Launch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Center.4.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facilities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finalized</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construction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a:t>
            </a:r>
            <a:endParaRPr lang="en-US" altLang="zh-CN" sz="2000" dirty="0"/>
          </a:p>
          <a:p>
            <a:pPr algn="just">
              <a:lnSpc>
                <a:spcPct val="125000"/>
              </a:lnSpc>
            </a:pPr>
            <a:endParaRPr lang="en-US" altLang="zh-CN" sz="2000" dirty="0"/>
          </a:p>
        </p:txBody>
      </p:sp>
      <p:sp>
        <p:nvSpPr>
          <p:cNvPr id="3" name="QM_6_AN.284_1#dbccd680a.blank?vja=1&amp;pid=1e99fb1e8&amp;color=0,0,0&amp;vpa=138&amp;vtp=1"/>
          <p:cNvSpPr/>
          <p:nvPr/>
        </p:nvSpPr>
        <p:spPr>
          <a:xfrm>
            <a:off x="3164586" y="1992200"/>
            <a:ext cx="1239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progressing</a:t>
            </a:r>
            <a:endParaRPr lang="en-US" altLang="zh-CN" sz="2000" dirty="0"/>
          </a:p>
        </p:txBody>
      </p:sp>
      <p:sp>
        <p:nvSpPr>
          <p:cNvPr id="4" name="QM_6_AN.285_1#dbccd680a.blank?vja=1&amp;pid=1e99fb1e8&amp;color=0,0,0&amp;vpa=139&amp;vtp=1"/>
          <p:cNvSpPr/>
          <p:nvPr/>
        </p:nvSpPr>
        <p:spPr>
          <a:xfrm>
            <a:off x="998601" y="3147900"/>
            <a:ext cx="1055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ambitious</a:t>
            </a:r>
            <a:endParaRPr lang="en-US" altLang="zh-CN" sz="2000" dirty="0"/>
          </a:p>
        </p:txBody>
      </p:sp>
      <p:sp>
        <p:nvSpPr>
          <p:cNvPr id="5" name="QM_6_AN.286_1#dbccd680a.blank?vja=1&amp;pid=1e99fb1e8&amp;color=0,0,0&amp;vpa=140&amp;vtp=1"/>
          <p:cNvSpPr/>
          <p:nvPr/>
        </p:nvSpPr>
        <p:spPr>
          <a:xfrm>
            <a:off x="3385566" y="3897200"/>
            <a:ext cx="147955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proceeding</a:t>
            </a:r>
            <a:endParaRPr lang="en-US" altLang="zh-CN" sz="2000" dirty="0"/>
          </a:p>
        </p:txBody>
      </p:sp>
      <p:sp>
        <p:nvSpPr>
          <p:cNvPr id="6" name="QM_6_AN.287_1#dbccd680a.blank?vja=1&amp;pid=1e99fb1e8&amp;color=0,0,0&amp;vpa=141&amp;vtp=1"/>
          <p:cNvSpPr/>
          <p:nvPr/>
        </p:nvSpPr>
        <p:spPr>
          <a:xfrm>
            <a:off x="4657281" y="4671900"/>
            <a:ext cx="452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7" name="QM_6_AN.288_1#dbccd680a.blank?vja=1&amp;pid=1e99fb1e8&amp;color=0,0,0&amp;vpa=142&amp;vtp=1"/>
          <p:cNvSpPr/>
          <p:nvPr/>
        </p:nvSpPr>
        <p:spPr>
          <a:xfrm>
            <a:off x="7302818" y="5052900"/>
            <a:ext cx="423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83_1#dbccd680a?vja=1&amp;pid=1e99fb1e8&amp;color=0,0,0&amp;vtp=1&amp;bt=1"/>
          <p:cNvSpPr/>
          <p:nvPr/>
        </p:nvSpPr>
        <p:spPr>
          <a:xfrm>
            <a:off x="722376" y="900000"/>
            <a:ext cx="10753344" cy="3390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astronauts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moon</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exploration.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（launch）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March-10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rockets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Lanyue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Mengzhou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spacecraft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astronauts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scientific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Lanyue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module.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astronauts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Mengzhou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spacecraft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#1.5</a:t>
            </a:r>
            <a:endParaRPr lang="en-US" altLang="zh-CN" sz="2000" dirty="0"/>
          </a:p>
        </p:txBody>
      </p:sp>
      <p:sp>
        <p:nvSpPr>
          <p:cNvPr id="3" name="QM_6_EX.294_1#dbccd680a?vja=1&amp;pid=1e99fb1e8&amp;color=0,0,0&amp;vtp=1"/>
          <p:cNvSpPr/>
          <p:nvPr/>
        </p:nvSpPr>
        <p:spPr>
          <a:xfrm>
            <a:off x="722376" y="4331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本文是一篇新闻报道。中国正在稳步推进其载人月球探测工程，计划在2030年前实现将中国航天员送至月球表面的目标。</a:t>
            </a:r>
            <a:endParaRPr lang="en-US" altLang="zh-CN" sz="2000" dirty="0"/>
          </a:p>
        </p:txBody>
      </p:sp>
      <p:sp>
        <p:nvSpPr>
          <p:cNvPr id="4" name="QM_6_AN.289_1#dbccd680a.blank?vja=1&amp;pid=1e99fb1e8&amp;color=0,0,0&amp;vpa=143&amp;vtp=1"/>
          <p:cNvSpPr/>
          <p:nvPr/>
        </p:nvSpPr>
        <p:spPr>
          <a:xfrm>
            <a:off x="2206879" y="861900"/>
            <a:ext cx="858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realized</a:t>
            </a:r>
            <a:endParaRPr lang="en-US" altLang="zh-CN" sz="2000" dirty="0"/>
          </a:p>
        </p:txBody>
      </p:sp>
      <p:sp>
        <p:nvSpPr>
          <p:cNvPr id="5" name="QM_6_AN.290_1#dbccd680a.blank?vja=1&amp;pid=1e99fb1e8&amp;color=0,0,0&amp;vpa=144&amp;vtp=1"/>
          <p:cNvSpPr/>
          <p:nvPr/>
        </p:nvSpPr>
        <p:spPr>
          <a:xfrm>
            <a:off x="8249603" y="1230200"/>
            <a:ext cx="13223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significantly</a:t>
            </a:r>
            <a:endParaRPr lang="en-US" altLang="zh-CN" sz="2000" dirty="0"/>
          </a:p>
        </p:txBody>
      </p:sp>
      <p:sp>
        <p:nvSpPr>
          <p:cNvPr id="6" name="QM_6_AN.291_1#dbccd680a.blank?vja=1&amp;pid=1e99fb1e8&amp;color=0,0,0&amp;vpa=145&amp;vtp=1"/>
          <p:cNvSpPr/>
          <p:nvPr/>
        </p:nvSpPr>
        <p:spPr>
          <a:xfrm>
            <a:off x="10404539" y="2004900"/>
            <a:ext cx="944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launches</a:t>
            </a:r>
            <a:endParaRPr lang="en-US" altLang="zh-CN" sz="2000" dirty="0"/>
          </a:p>
        </p:txBody>
      </p:sp>
      <p:sp>
        <p:nvSpPr>
          <p:cNvPr id="7" name="QM_6_AN.292_1#dbccd680a.blank?vja=1&amp;pid=1e99fb1e8&amp;color=0,0,0&amp;vpa=146&amp;vtp=1"/>
          <p:cNvSpPr/>
          <p:nvPr/>
        </p:nvSpPr>
        <p:spPr>
          <a:xfrm>
            <a:off x="3100769" y="2766900"/>
            <a:ext cx="717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to/into</a:t>
            </a:r>
            <a:endParaRPr lang="en-US" altLang="zh-CN" sz="2000" dirty="0"/>
          </a:p>
        </p:txBody>
      </p:sp>
      <p:sp>
        <p:nvSpPr>
          <p:cNvPr id="8" name="QM_6_AN.293_1#dbccd680a.blank?vja=1&amp;pid=1e99fb1e8&amp;color=0,0,0&amp;vpa=147&amp;vtp=1"/>
          <p:cNvSpPr/>
          <p:nvPr/>
        </p:nvSpPr>
        <p:spPr>
          <a:xfrm>
            <a:off x="2343214" y="3909900"/>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bg/>
                                          </p:spTgt>
                                        </p:tgtEl>
                                        <p:attrNameLst>
                                          <p:attrName>style.visibility</p:attrName>
                                        </p:attrNameLst>
                                      </p:cBhvr>
                                      <p:to>
                                        <p:strVal val="visible"/>
                                      </p:to>
                                    </p:set>
                                    <p:animEffect transition="in" filter="fade">
                                      <p:cBhvr>
                                        <p:cTn id="47" dur="500"/>
                                        <p:tgtEl>
                                          <p:spTgt spid="3">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
                                            <p:txEl>
                                              <p:pRg st="0" end="0"/>
                                            </p:txEl>
                                          </p:spTgt>
                                        </p:tgtEl>
                                        <p:attrNameLst>
                                          <p:attrName>style.visibility</p:attrName>
                                        </p:attrNameLst>
                                      </p:cBhvr>
                                      <p:to>
                                        <p:strVal val="visible"/>
                                      </p:to>
                                    </p:set>
                                    <p:animEffect transition="in" filter="fade">
                                      <p:cBhvr>
                                        <p:cTn id="5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295_1#da8af5abc?vja=1&amp;pid=dbccd680a&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3" name="QB_7_AN.296_1#da8af5abc.blank?vja=1&amp;pid=dbccd680a&amp;color=0,0,0&amp;vpa=148&amp;vtp=1"/>
          <p:cNvSpPr/>
          <p:nvPr/>
        </p:nvSpPr>
        <p:spPr>
          <a:xfrm>
            <a:off x="1036701" y="845313"/>
            <a:ext cx="1239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progressing</a:t>
            </a:r>
            <a:endParaRPr lang="en-US" altLang="zh-CN" sz="2000" dirty="0"/>
          </a:p>
        </p:txBody>
      </p:sp>
      <p:sp>
        <p:nvSpPr>
          <p:cNvPr id="4" name="QB_7_AS.297_1#da8af5abc?vja=1&amp;pid=dbccd680a&amp;color=0,0,0&amp;vtp=1"/>
          <p:cNvSpPr/>
          <p:nvPr/>
        </p:nvSpPr>
        <p:spPr>
          <a:xfrm>
            <a:off x="722376" y="1315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句意为：中国正在稳步推进其载人月球探测工程，所有的研究和建设工作都按计划进行，以实现在2030年前将中国航天员送至月球表面的目标。分析句子结构可知，此处为with复合结构，all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construction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work与progress之间是逻辑上的主动关系，应用现在分词作宾补。故填progressing。</a:t>
            </a:r>
            <a:endParaRPr lang="en-US" altLang="zh-CN" sz="2200" dirty="0"/>
          </a:p>
        </p:txBody>
      </p:sp>
      <p:sp>
        <p:nvSpPr>
          <p:cNvPr id="5" name="QB_7_BD.298_1#0a65e8d06?vja=1&amp;pid=dbccd680a&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7_AN.299_1#0a65e8d06.blank?vja=1&amp;pid=dbccd680a&amp;color=0,0,0&amp;vpa=149&amp;vtp=1"/>
          <p:cNvSpPr/>
          <p:nvPr/>
        </p:nvSpPr>
        <p:spPr>
          <a:xfrm>
            <a:off x="1062101" y="2846959"/>
            <a:ext cx="1055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ambitious</a:t>
            </a:r>
            <a:endParaRPr lang="en-US" altLang="zh-CN" sz="2000" dirty="0"/>
          </a:p>
        </p:txBody>
      </p:sp>
      <p:sp>
        <p:nvSpPr>
          <p:cNvPr id="7" name="QB_7_AS.300_1#0a65e8d06?vja=1&amp;pid=dbccd680a&amp;color=0,0,0&amp;vtp=1"/>
          <p:cNvSpPr/>
          <p:nvPr/>
        </p:nvSpPr>
        <p:spPr>
          <a:xfrm>
            <a:off x="722376" y="33097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中国载人航天工程办公室在一份新闻稿中表示，这个宏大的项目的关键组成部分包括长征十号运载火箭、“梦舟”载人飞船、“揽月”月面着陆器、“望宇”登月服和“探索”载人月球车。设空处修饰名词project，应用形容词作定语，表示“（计划、想法等）宏大的”。故填ambitiou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01_1#6ba918395?vja=1&amp;pid=dbccd680a&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000" dirty="0"/>
          </a:p>
        </p:txBody>
      </p:sp>
      <p:sp>
        <p:nvSpPr>
          <p:cNvPr id="3" name="QB_7_AN.302_1#6ba918395.blank?vja=1&amp;pid=dbccd680a&amp;color=0,0,0&amp;vpa=150&amp;vtp=1"/>
          <p:cNvSpPr/>
          <p:nvPr/>
        </p:nvSpPr>
        <p:spPr>
          <a:xfrm>
            <a:off x="1036701" y="845313"/>
            <a:ext cx="147955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proceeding</a:t>
            </a:r>
            <a:endParaRPr lang="en-US" altLang="zh-CN" sz="2000" dirty="0"/>
          </a:p>
        </p:txBody>
      </p:sp>
      <p:sp>
        <p:nvSpPr>
          <p:cNvPr id="4" name="QB_7_AS.303_1#6ba918395?vja=1&amp;pid=dbccd680a&amp;color=0,0,0&amp;vtp=1"/>
          <p:cNvSpPr/>
          <p:nvPr/>
        </p:nvSpPr>
        <p:spPr>
          <a:xfrm>
            <a:off x="722376" y="13158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句意为：目前，该项目正如期进行。设空处在句中作谓语，根据时间状语</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Currently可知，此处描述现在正在进行的动作，所以用现在进行时；主语the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project是第三人称单数，助动词用is。故填is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proceeding。</a:t>
            </a:r>
            <a:endParaRPr lang="en-US" altLang="zh-CN" sz="2200" dirty="0"/>
          </a:p>
        </p:txBody>
      </p:sp>
      <p:sp>
        <p:nvSpPr>
          <p:cNvPr id="5" name="QB_7_BD.304_1#e14efb4ef?vja=1&amp;pid=dbccd680a&amp;color=0,0,0&amp;vtp=1"/>
          <p:cNvSpPr/>
          <p:nvPr/>
        </p:nvSpPr>
        <p:spPr>
          <a:xfrm>
            <a:off x="722376" y="2491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6" name="QB_7_AN.305_1#e14efb4ef.blank?vja=1&amp;pid=dbccd680a&amp;color=0,0,0&amp;vpa=151&amp;vtp=1"/>
          <p:cNvSpPr/>
          <p:nvPr/>
        </p:nvSpPr>
        <p:spPr>
          <a:xfrm>
            <a:off x="1049401" y="2453259"/>
            <a:ext cx="452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7" name="QB_7_AS.306_1#e14efb4ef?vja=1&amp;pid=dbccd680a&amp;color=0,0,0&amp;vtp=1"/>
          <p:cNvSpPr/>
          <p:nvPr/>
        </p:nvSpPr>
        <p:spPr>
          <a:xfrm>
            <a:off x="722376" y="29160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句意为：跟踪、指挥和着陆场设施等地面系统的总体设计方案已经敲定，建设工作即将开始。plan为可数名词，此处表特指，应用定冠词</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the修饰，设空处位于句首，单词首字母应大写。故填The。</a:t>
            </a:r>
            <a:endParaRPr lang="en-US" altLang="zh-CN" sz="2200" dirty="0"/>
          </a:p>
        </p:txBody>
      </p:sp>
      <p:sp>
        <p:nvSpPr>
          <p:cNvPr id="8" name="QB_7_BD.307_1#2edf3b14c?vja=1&amp;pid=dbccd680a&amp;color=0,0,0&amp;vtp=1"/>
          <p:cNvSpPr/>
          <p:nvPr/>
        </p:nvSpPr>
        <p:spPr>
          <a:xfrm>
            <a:off x="722376" y="41042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9" name="QB_7_AN.308_1#2edf3b14c.blank?vja=1&amp;pid=dbccd680a&amp;color=0,0,0&amp;vpa=152&amp;vtp=1"/>
          <p:cNvSpPr/>
          <p:nvPr/>
        </p:nvSpPr>
        <p:spPr>
          <a:xfrm>
            <a:off x="1062101" y="4066159"/>
            <a:ext cx="423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10" name="QB_7_AS.309_1#2edf3b14c?vja=1&amp;pid=dbccd680a&amp;color=0,0,0&amp;vtp=1"/>
          <p:cNvSpPr/>
          <p:nvPr/>
        </p:nvSpPr>
        <p:spPr>
          <a:xfrm>
            <a:off x="722376" y="45289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句意见上一题解析。设空处前后为结构完整的两个句子，且前后两句之间为顺承关系，故应用表示顺承关系的连词and连接。故填and。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10_1#3f05eab30?vja=1&amp;pid=dbccd680a&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3" name="QB_7_AN.311_1#3f05eab30.blank?vja=1&amp;pid=dbccd680a&amp;color=0,0,0&amp;vpa=153&amp;vtp=1"/>
          <p:cNvSpPr/>
          <p:nvPr/>
        </p:nvSpPr>
        <p:spPr>
          <a:xfrm>
            <a:off x="1036701" y="858013"/>
            <a:ext cx="858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realized</a:t>
            </a:r>
            <a:endParaRPr lang="en-US" altLang="zh-CN" sz="2000" dirty="0"/>
          </a:p>
        </p:txBody>
      </p:sp>
      <p:sp>
        <p:nvSpPr>
          <p:cNvPr id="4" name="QB_7_AS.312_1#3f05eab30?vja=1&amp;pid=dbccd680a&amp;color=0,0,0&amp;vtp=1"/>
          <p:cNvSpPr/>
          <p:nvPr/>
        </p:nvSpPr>
        <p:spPr>
          <a:xfrm>
            <a:off x="722376" y="1315847"/>
            <a:ext cx="10753344" cy="1528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一旦实现，中国的载人月球探测工程将使中国成为第二个将航天员送上月球的国家，显著提升其在太空探索方面的全球地位。此处为Once引导的时间状语从句的省略，当从句主语与主句主语一致且从句谓语中含有动词be时，可省略从句的主语和动词be。从句的完整表述为O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lunar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exploration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program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realized。故填realized。</a:t>
            </a:r>
            <a:endParaRPr lang="en-US" altLang="zh-CN" sz="2200" dirty="0"/>
          </a:p>
        </p:txBody>
      </p:sp>
      <p:sp>
        <p:nvSpPr>
          <p:cNvPr id="5" name="QB_7_BD.313_1#20e9fbd68?vja=1&amp;pid=dbccd680a&amp;color=0,0,0&amp;vtp=1"/>
          <p:cNvSpPr/>
          <p:nvPr/>
        </p:nvSpPr>
        <p:spPr>
          <a:xfrm>
            <a:off x="722376" y="2872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dirty="0"/>
          </a:p>
        </p:txBody>
      </p:sp>
      <p:sp>
        <p:nvSpPr>
          <p:cNvPr id="6" name="QB_7_AN.314_1#20e9fbd68.blank?vja=1&amp;pid=dbccd680a&amp;color=0,0,0&amp;vpa=154&amp;vtp=1"/>
          <p:cNvSpPr/>
          <p:nvPr/>
        </p:nvSpPr>
        <p:spPr>
          <a:xfrm>
            <a:off x="1049401" y="2821559"/>
            <a:ext cx="13223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significantly</a:t>
            </a:r>
            <a:endParaRPr lang="en-US" altLang="zh-CN" sz="2000" dirty="0"/>
          </a:p>
        </p:txBody>
      </p:sp>
      <p:sp>
        <p:nvSpPr>
          <p:cNvPr id="7" name="QB_7_AS.315_1#20e9fbd68?vja=1&amp;pid=dbccd680a&amp;color=0,0,0&amp;vtp=1"/>
          <p:cNvSpPr/>
          <p:nvPr/>
        </p:nvSpPr>
        <p:spPr>
          <a:xfrm>
            <a:off x="722376" y="32555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句意见上一题解析。设空处应用副词作状语，修饰动词boosting。故填significantly。</a:t>
            </a:r>
            <a:endParaRPr lang="en-US" altLang="zh-CN" sz="2200" dirty="0"/>
          </a:p>
        </p:txBody>
      </p:sp>
      <p:sp>
        <p:nvSpPr>
          <p:cNvPr id="8" name="QB_7_BD.316_1#d1ba46102?vja=1&amp;pid=dbccd680a&amp;color=0,0,0&amp;vtp=1"/>
          <p:cNvSpPr/>
          <p:nvPr/>
        </p:nvSpPr>
        <p:spPr>
          <a:xfrm>
            <a:off x="722376" y="36449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9" name="QB_7_AN.317_1#d1ba46102.blank?vja=1&amp;pid=dbccd680a&amp;color=0,0,0&amp;vpa=155&amp;vtp=1"/>
          <p:cNvSpPr/>
          <p:nvPr/>
        </p:nvSpPr>
        <p:spPr>
          <a:xfrm>
            <a:off x="1049401" y="3606800"/>
            <a:ext cx="944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launches</a:t>
            </a:r>
            <a:endParaRPr lang="en-US" altLang="zh-CN" sz="2000" dirty="0"/>
          </a:p>
        </p:txBody>
      </p:sp>
      <p:sp>
        <p:nvSpPr>
          <p:cNvPr id="10" name="QB_7_AS.318_1#d1ba46102?vja=1&amp;pid=dbccd680a&amp;color=0,0,0&amp;vtp=1"/>
          <p:cNvSpPr/>
          <p:nvPr/>
        </p:nvSpPr>
        <p:spPr>
          <a:xfrm>
            <a:off x="722376" y="4071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中国首次载人登月任务的路线图包括发射两枚长征十号火箭，将“揽月”月面着陆器和“梦舟”载人飞船运送至月球轨道，它们将在月球轨道上进行交会对接。根据数词two可知，此处表复数概念，故应用名词复数形式作宾语。故填launche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19_1#d37dd85ea?vja=1&amp;pid=dbccd680a&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7_AN.320_1#d37dd85ea.blank?vja=1&amp;pid=dbccd680a&amp;color=0,0,0&amp;vpa=156&amp;vtp=1"/>
          <p:cNvSpPr/>
          <p:nvPr/>
        </p:nvSpPr>
        <p:spPr>
          <a:xfrm>
            <a:off x="1036701" y="858013"/>
            <a:ext cx="717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to/into</a:t>
            </a:r>
            <a:endParaRPr lang="en-US" altLang="zh-CN" sz="2000" dirty="0"/>
          </a:p>
        </p:txBody>
      </p:sp>
      <p:sp>
        <p:nvSpPr>
          <p:cNvPr id="4" name="QB_7_AS.321_1#d37dd85ea?vja=1&amp;pid=dbccd680a&amp;color=0,0,0&amp;vtp=1"/>
          <p:cNvSpPr/>
          <p:nvPr/>
        </p:nvSpPr>
        <p:spPr>
          <a:xfrm>
            <a:off x="722376" y="13158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句意见上一题解析。transport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是固定搭配，意为“将某物运送到</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”；此处也可表示“进入；到</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里面”，故也可填into。故填to或into。</a:t>
            </a:r>
            <a:endParaRPr lang="en-US" altLang="zh-CN" sz="2200" dirty="0"/>
          </a:p>
        </p:txBody>
      </p:sp>
      <p:sp>
        <p:nvSpPr>
          <p:cNvPr id="5" name="QB_7_BD.322_1#e305f4597?vja=1&amp;pid=dbccd680a&amp;color=0,0,0&amp;vtp=1"/>
          <p:cNvSpPr/>
          <p:nvPr/>
        </p:nvSpPr>
        <p:spPr>
          <a:xfrm>
            <a:off x="722376" y="2110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6" name="QB_7_AN.323_1#e305f4597.blank?vja=1&amp;pid=dbccd680a&amp;color=0,0,0&amp;vpa=157&amp;vtp=1"/>
          <p:cNvSpPr/>
          <p:nvPr/>
        </p:nvSpPr>
        <p:spPr>
          <a:xfrm>
            <a:off x="1189101" y="2072259"/>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7" name="QB_7_AS.324_1#e305f4597?vja=1&amp;pid=dbccd680a&amp;color=0,0,0&amp;vtp=1"/>
          <p:cNvSpPr/>
          <p:nvPr/>
        </p:nvSpPr>
        <p:spPr>
          <a:xfrm>
            <a:off x="722376" y="25350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句意为：在最后阶段，航天员将携带样本进入“梦舟”载人飞船，然后飞船会将航天员乘组带回地球。设空处引导非限制性定语从句，先行词是the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Mengzhou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spacecraft，指物，关系词在从句中作主语，应用关系代词which引导该从句。故填which。</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fd76f0157.fixed?vja=1&amp;pid=1a76856c7&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fd76f0157.fixed?vja=1&amp;pid=1a76856c7&amp;color=255,255,255&amp;vtp=1"/>
          <p:cNvSpPr/>
          <p:nvPr/>
        </p:nvSpPr>
        <p:spPr>
          <a:xfrm>
            <a:off x="0" y="3142488"/>
            <a:ext cx="12188952" cy="1341120"/>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usage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Integrated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skills</a:t>
            </a:r>
            <a:endParaRPr lang="en-US" altLang="zh-CN" sz="4400" dirty="0"/>
          </a:p>
        </p:txBody>
      </p:sp>
      <p:pic>
        <p:nvPicPr>
          <p:cNvPr id="4" name="C_4#fd76f0157.fixed?vja=1&amp;pid=1a76856c7&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fd76f0157.fixed?vja=1&amp;pid=1a76856c7&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25_1#938cf93db?vja=1&amp;pid=a37ced717&amp;color=0,0,0&amp;vtp=1&amp;bt=1"/>
          <p:cNvSpPr/>
          <p:nvPr/>
        </p:nvSpPr>
        <p:spPr>
          <a:xfrm>
            <a:off x="722376" y="900000"/>
            <a:ext cx="10753344" cy="4919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[河南洛阳2024高二期末]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Webb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Telescope,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radiant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astronomers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amateurs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telescope’s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full-colour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released.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minimally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wavelengths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never-before-seen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resolution</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reveals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objects.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analysed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objects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（遗迹）</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0.7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cataclysmic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（灾难性的）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astronomy,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objects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begun.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Tuesday,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emerged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Webb’s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Chris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Lintott,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astrophysics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Oxford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galaxy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（星系）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images. “It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knocked</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socks</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Lintott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Tuesday.“I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galaxy</a:t>
            </a:r>
            <a:endParaRPr lang="en-US" altLang="zh-CN" sz="2000" dirty="0"/>
          </a:p>
        </p:txBody>
      </p:sp>
    </p:spTree>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25_1#938cf93db?vja=1&amp;pid=a37ced717&amp;color=0,0,0&amp;vtp=1&amp;bt=1"/>
          <p:cNvSpPr/>
          <p:nvPr/>
        </p:nvSpPr>
        <p:spPr>
          <a:xfrm>
            <a:off x="722376" y="900000"/>
            <a:ext cx="10753344" cy="3771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Stephan’s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Quintet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Webb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Webb’s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released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cotton-wool-like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galaxy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（团）</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0723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foreground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Lintott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light-collecting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mirrors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Webb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investment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Webb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Telescope’s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foldable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mirror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Earth-orbiting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telescope,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regarded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engineering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attempted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cancelled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successfully.</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sz="2000" dirty="0"/>
          </a:p>
        </p:txBody>
      </p:sp>
      <p:sp>
        <p:nvSpPr>
          <p:cNvPr id="3" name="QM_6_EX.326_1#938cf93db?vja=1&amp;pid=a37ced717&amp;color=0,0,0&amp;vtp=1"/>
          <p:cNvSpPr/>
          <p:nvPr/>
        </p:nvSpPr>
        <p:spPr>
          <a:xfrm>
            <a:off x="722376" y="4712398"/>
            <a:ext cx="10753344" cy="1113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新闻报道。文章主要报道了詹姆斯·韦布空间望远镜成功发布了一系列全彩深空图像，发现众多宇宙天体，包括宇宙大爆炸后的遗迹，开启了天文学研究的新纪元。该望远镜的观测成果质量卓越，这预示着人们对宇宙有了更深入的理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27_1#add8bc8d6?vja=1&amp;pid=938cf93db&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28_1#add8bc8d6.bracket?vja=1&amp;pid=938cf93db&amp;color=0,0,0&amp;vpa=158&amp;vtp=1"/>
          <p:cNvSpPr/>
          <p:nvPr/>
        </p:nvSpPr>
        <p:spPr>
          <a:xfrm>
            <a:off x="8023289"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327_2#add8bc8d6.choices?vja=1&amp;pid=938cf93db&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radiant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astronomers.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objects.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mankind.</a:t>
            </a:r>
            <a:endParaRPr lang="en-US" altLang="zh-CN" sz="2000" dirty="0"/>
          </a:p>
        </p:txBody>
      </p:sp>
      <p:sp>
        <p:nvSpPr>
          <p:cNvPr id="5" name="QC_7_AS.329_1#add8bc8d6?vja=1&amp;pid=938cf93db&amp;color=0,0,0&amp;vtp=1"/>
          <p:cNvSpPr/>
          <p:nvPr/>
        </p:nvSpPr>
        <p:spPr>
          <a:xfrm>
            <a:off x="722376" y="2077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推理判断题。根据第一段中的“Thanks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James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Webb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Telescope,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beginning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radiant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universe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before.”可推断，在第一段之前最有可能讨论的是辐射热。故选A项。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9_1#517524f30?vja=1&amp;pid=60c9d3d3d&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hanfu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increasingly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endParaRPr lang="en-US" altLang="zh-CN" sz="2000" dirty="0"/>
          </a:p>
        </p:txBody>
      </p:sp>
      <p:sp>
        <p:nvSpPr>
          <p:cNvPr id="3" name="QB_6_AN.20_1#517524f30.blank?vja=1&amp;pid=60c9d3d3d&amp;color=0,0,0&amp;vpa=7&amp;vtp=1"/>
          <p:cNvSpPr/>
          <p:nvPr/>
        </p:nvSpPr>
        <p:spPr>
          <a:xfrm>
            <a:off x="3732149" y="858013"/>
            <a:ext cx="901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attached</a:t>
            </a:r>
            <a:endParaRPr lang="en-US" altLang="zh-CN" sz="2000" dirty="0"/>
          </a:p>
        </p:txBody>
      </p:sp>
      <p:sp>
        <p:nvSpPr>
          <p:cNvPr id="4" name="QB_6_AS.21_1#517524f30?vja=1&amp;pid=60c9d3d3d&amp;color=0,0,0&amp;vtp=1"/>
          <p:cNvSpPr/>
          <p:nvPr/>
        </p:nvSpPr>
        <p:spPr>
          <a:xfrm>
            <a:off x="722376" y="1696847"/>
            <a:ext cx="10753344" cy="1151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句意为：随着这些年来传统文化更加受重视，汉服变得越来越受欢迎。attach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to为固定搭配；此处为with复合结构，应用非谓语动词作宾补，attach与more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importance之间为逻辑上的被动关系，故填过去分词形式。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30_1#f41ba3f7a?vja=1&amp;pid=938cf93db&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Chris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Lintott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Stephan’s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Quintet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31_1#f41ba3f7a.bracket?vja=1&amp;pid=938cf93db&amp;color=0,0,0&amp;mp=1&amp;vpa=159&amp;vtp=1"/>
          <p:cNvSpPr/>
          <p:nvPr/>
        </p:nvSpPr>
        <p:spPr>
          <a:xfrm>
            <a:off x="7853680"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330_2#f41ba3f7a.choices?vja=1&amp;pid=938cf93db&amp;color=0,0,0&amp;vtp=1"/>
          <p:cNvSpPr/>
          <p:nvPr/>
        </p:nvSpPr>
        <p:spPr>
          <a:xfrm>
            <a:off x="722376" y="1272159"/>
            <a:ext cx="10753344" cy="347853"/>
          </a:xfrm>
          <a:prstGeom prst="rect">
            <a:avLst/>
          </a:prstGeom>
          <a:noFill/>
        </p:spPr>
        <p:txBody>
          <a:bodyPr wrap="square" lIns="0" tIns="0" rIns="0" bIns="0" rtlCol="0" anchor="t"/>
          <a:lstStyle/>
          <a:p>
            <a:pPr>
              <a:lnSpc>
                <a:spcPct val="125000"/>
              </a:lnSpc>
              <a:tabLst>
                <a:tab pos="2627630" algn="l"/>
                <a:tab pos="5242560" algn="l"/>
                <a:tab pos="802259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humble.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tolerant.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prejudiced.</a:t>
            </a:r>
            <a:endParaRPr lang="en-US" altLang="zh-CN" sz="2000" dirty="0"/>
          </a:p>
        </p:txBody>
      </p:sp>
      <p:sp>
        <p:nvSpPr>
          <p:cNvPr id="5" name="QC_7_AS.332_1#f41ba3f7a?vja=1&amp;pid=938cf93db&amp;color=0,0,0&amp;vtp=1"/>
          <p:cNvSpPr/>
          <p:nvPr/>
        </p:nvSpPr>
        <p:spPr>
          <a:xfrm>
            <a:off x="722376" y="1696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knocked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socks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Lintott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Tuesday.”以及“</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Stephan’s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Quintet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jaws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floor.The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Webb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produce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pictures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age.”可知，这个图像令克里斯·林托特惊叹不已。故选C项。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33_1#ee9aeee6d?vja=1&amp;pid=938cf93db&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Webb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34_1#ee9aeee6d.bracket?vja=1&amp;pid=938cf93db&amp;color=0,0,0&amp;vpa=160&amp;vtp=1"/>
          <p:cNvSpPr/>
          <p:nvPr/>
        </p:nvSpPr>
        <p:spPr>
          <a:xfrm>
            <a:off x="834428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333_2#ee9aeee6d.choices?vja=1&amp;pid=938cf93db&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regarded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useless.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innovated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Chris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Lintott.</a:t>
            </a:r>
            <a:endParaRPr lang="en-US" altLang="zh-CN" sz="2000" dirty="0"/>
          </a:p>
        </p:txBody>
      </p:sp>
      <p:sp>
        <p:nvSpPr>
          <p:cNvPr id="5" name="QC_7_AS.335_1#ee9aeee6d?vja=1&amp;pid=938cf93db&amp;color=0,0,0&amp;vtp=1"/>
          <p:cNvSpPr/>
          <p:nvPr/>
        </p:nvSpPr>
        <p:spPr>
          <a:xfrm>
            <a:off x="722376" y="2077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细节理解题。根据最后一段中的“It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Earth-orbiting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telescope,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regarded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complex</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engineering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projects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attempted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nearly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cancelled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decade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begun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operating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successfully.”可知，詹姆斯·韦布空间望远镜是一个复杂的项目。故选A项。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36_1#e11043e8e?vja=1&amp;pid=938cf93db&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37_1#e11043e8e.bracket?vja=1&amp;pid=938cf93db&amp;color=0,0,0&amp;vpa=161&amp;vtp=1"/>
          <p:cNvSpPr/>
          <p:nvPr/>
        </p:nvSpPr>
        <p:spPr>
          <a:xfrm>
            <a:off x="654215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36_2#e11043e8e.choices?vja=1&amp;pid=938cf93db&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Inventor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.Chris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Lintott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Breakthrough</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Astronomy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Begun</a:t>
            </a:r>
            <a:endParaRPr lang="en-US" altLang="zh-CN" sz="2000" dirty="0"/>
          </a:p>
        </p:txBody>
      </p:sp>
      <p:sp>
        <p:nvSpPr>
          <p:cNvPr id="5" name="QC_7_AS.338_1#e11043e8e?vja=1&amp;pid=938cf93db&amp;color=0,0,0&amp;vtp=1"/>
          <p:cNvSpPr/>
          <p:nvPr/>
        </p:nvSpPr>
        <p:spPr>
          <a:xfrm>
            <a:off x="722376" y="2077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主旨大意题。通读全文，尤其根据第二段中的“A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era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astronomy,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oldest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objects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universe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fuller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origins,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officially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begun.”可知，文章主要报道了詹姆斯·韦布空间望远镜成功发布了首张全彩深空图像，发现了众多宇宙天体，这标志着一个全新的天文学时代的开始，对更为全面地了解宇宙起源具有重要意义。故选D项。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38_2#e11043e8e?vja=1&amp;pid=938cf93db&amp;color=0,0,0&amp;mp=1&amp;vtp=1&amp;bt=1"/>
          <p:cNvSpPr/>
          <p:nvPr/>
        </p:nvSpPr>
        <p:spPr>
          <a:xfrm>
            <a:off x="722376" y="736130"/>
            <a:ext cx="11006562" cy="4953000"/>
          </a:xfrm>
          <a:prstGeom prst="rect">
            <a:avLst/>
          </a:prstGeom>
          <a:noFill/>
        </p:spPr>
        <p:txBody>
          <a:bodyPr wrap="square" lIns="0" tIns="0" rIns="0" bIns="0" rtlCol="0" anchor="t"/>
          <a:lstStyle/>
          <a:p>
            <a:pPr algn="l">
              <a:lnSpc>
                <a:spcPct val="120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写作语料库</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夸张的写作手法</a:t>
            </a:r>
            <a:endParaRPr lang="en-US" altLang="zh-CN" sz="2000" dirty="0"/>
          </a:p>
          <a:p>
            <a:pPr algn="l">
              <a:lnSpc>
                <a:spcPct val="12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knocked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socks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off.它令我大吃一惊。</a:t>
            </a:r>
            <a:endParaRPr lang="en-US" altLang="zh-CN" sz="2000" dirty="0"/>
          </a:p>
          <a:p>
            <a:pPr algn="just">
              <a:lnSpc>
                <a:spcPct val="12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sitting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roomful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galaxy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Stephan’s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Quintet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jaws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floor.当斯蒂芬五重星系的图像被展示出来的时候，我正坐在一屋子的星系专家中间，震惊得下巴差点掉到了地上。</a:t>
            </a:r>
            <a:endParaRPr lang="en-US" altLang="zh-CN" sz="2000" dirty="0"/>
          </a:p>
          <a:p>
            <a:pPr algn="l">
              <a:lnSpc>
                <a:spcPct val="12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正如上述例子所示，为了表达内心强烈的情感，突出事物的鲜明特征、深远影响或极端程度，我们在写作中常常会运用夸张的手法，借助丰富的想象力与略显夸张的言辞来渲染所描述的对象，从而达到强调与震撼的效果。如：</a:t>
            </a:r>
            <a:endParaRPr lang="en-US" altLang="zh-CN" sz="2000" dirty="0"/>
          </a:p>
          <a:p>
            <a:pPr algn="l">
              <a:lnSpc>
                <a:spcPct val="12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rabbit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jump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skin.那只兔子把我吓得跳了起来。</a:t>
            </a:r>
            <a:endParaRPr lang="en-US" altLang="zh-CN" sz="2000" dirty="0"/>
          </a:p>
          <a:p>
            <a:pPr algn="l">
              <a:lnSpc>
                <a:spcPct val="12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hungry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horse.我饿得可以吃下一匹马。</a:t>
            </a:r>
            <a:endParaRPr lang="en-US" altLang="zh-CN" sz="2000" dirty="0"/>
          </a:p>
          <a:p>
            <a:pPr algn="l">
              <a:lnSpc>
                <a:spcPct val="12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heard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poured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out.当听到这个噩耗时，她泪如泉涌。</a:t>
            </a:r>
            <a:endParaRPr lang="en-US" altLang="zh-CN" sz="2000" dirty="0"/>
          </a:p>
          <a:p>
            <a:pPr algn="just">
              <a:lnSpc>
                <a:spcPct val="12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girl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err="1">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performance.这位年轻姑娘以她的表演博得了满堂喝彩</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ct val="120000"/>
              </a:lnSpc>
            </a:pPr>
            <a:r>
              <a:rPr lang="en-US" altLang="zh-CN" sz="200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cried</a:t>
            </a:r>
            <a:r>
              <a:rPr lang="en-US" altLang="zh-CN" sz="200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200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err="1">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out.她哭得很伤心</a:t>
            </a:r>
            <a:r>
              <a:rPr lang="en-US" altLang="zh-CN" sz="200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just">
              <a:lnSpc>
                <a:spcPct val="120000"/>
              </a:lnSpc>
            </a:pPr>
            <a:r>
              <a:rPr lang="en-US" altLang="zh-CN" sz="200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200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mouth</a:t>
            </a:r>
            <a:r>
              <a:rPr lang="en-US" altLang="zh-CN" sz="200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waiting</a:t>
            </a:r>
            <a:r>
              <a:rPr lang="en-US" altLang="zh-CN" sz="200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err="1">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result.她在等待结果时，心都提到嗓子眼了</a:t>
            </a:r>
            <a:r>
              <a:rPr lang="en-US" altLang="zh-CN" sz="200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just">
              <a:lnSpc>
                <a:spcPct val="120000"/>
              </a:lnSpc>
            </a:pPr>
            <a:endParaRPr lang="en-US" altLang="zh-CN" sz="2000" dirty="0"/>
          </a:p>
          <a:p>
            <a:pPr algn="l">
              <a:lnSpc>
                <a:spcPct val="120000"/>
              </a:lnSpc>
            </a:pP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2">
                                            <p:txEl>
                                              <p:pRg st="8" end="8"/>
                                            </p:txEl>
                                          </p:spTgt>
                                        </p:tgtEl>
                                        <p:attrNameLst>
                                          <p:attrName>style.visibility</p:attrName>
                                        </p:attrNameLst>
                                      </p:cBhvr>
                                      <p:to>
                                        <p:strVal val="visible"/>
                                      </p:to>
                                    </p:set>
                                    <p:animEffect transition="in" filter="fade">
                                      <p:cBhvr>
                                        <p:cTn id="36" dur="500"/>
                                        <p:tgtEl>
                                          <p:spTgt spid="2">
                                            <p:txEl>
                                              <p:pRg st="8" end="8"/>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2">
                                            <p:txEl>
                                              <p:pRg st="9" end="9"/>
                                            </p:txEl>
                                          </p:spTgt>
                                        </p:tgtEl>
                                        <p:attrNameLst>
                                          <p:attrName>style.visibility</p:attrName>
                                        </p:attrNameLst>
                                      </p:cBhvr>
                                      <p:to>
                                        <p:strVal val="visible"/>
                                      </p:to>
                                    </p:set>
                                    <p:animEffect transition="in" filter="fade">
                                      <p:cBhvr>
                                        <p:cTn id="41"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baeefc143?vja=1&amp;pid=a37ced717&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6_BD#baeefc143?vja=1&amp;pid=a37ced717&amp;color=0,0,0&amp;tib=255,255,255&amp;iip=4&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6_BD#baeefc143?vja=1&amp;pid=a37ced717&amp;color=0,0,0&amp;vtp=1"/>
          <p:cNvSpPr/>
          <p:nvPr/>
        </p:nvSpPr>
        <p:spPr>
          <a:xfrm>
            <a:off x="722377" y="1737184"/>
            <a:ext cx="10749631" cy="2252853"/>
          </a:xfrm>
          <a:prstGeom prst="rect">
            <a:avLst/>
          </a:prstGeom>
          <a:noFill/>
        </p:spPr>
        <p:txBody>
          <a:bodyPr wrap="square" lIns="0" tIns="0" rIns="0" bIns="0" rtlCol="0" anchor="t"/>
          <a:lstStyle/>
          <a:p>
            <a:pPr algn="l">
              <a:lnSpc>
                <a:spcPct val="125000"/>
              </a:lnSpc>
            </a:pP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4&amp;</a:t>
            </a: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1.resolution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.分辨率</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2.knock</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one’s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socks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off</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令某人万分惊愕</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&amp;5&amp;</a:t>
            </a: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20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进阶词汇</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1.radiant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.辐射的；放射的；喜气洋洋的；灿烂的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2.foreground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.（景物、图画等的）前景</a:t>
            </a:r>
            <a:endParaRPr lang="en-US" altLang="zh-CN" sz="100" dirty="0"/>
          </a:p>
        </p:txBody>
      </p:sp>
      <p:pic>
        <p:nvPicPr>
          <p:cNvPr id="6" name="P_6_BD#baeefc143?vja=1&amp;pid=a37ced717&amp;color=0,0,0&amp;tib=255,255,255&amp;iip=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3006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39_1#f261eea85?vja=1&amp;pid=af1da0fb4&amp;color=0,0,0&amp;vtp=1&amp;bt=1"/>
          <p:cNvSpPr/>
          <p:nvPr/>
        </p:nvSpPr>
        <p:spPr>
          <a:xfrm>
            <a:off x="722376" y="900000"/>
            <a:ext cx="10753344" cy="3771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[江苏泰州2025期末调研]</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milestone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European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Agency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announced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Paralympian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（残奥会运动员）</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surgeon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John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McFall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qualified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astronaut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disability.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John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motorbike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accident.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interview</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amputee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（被截肢者）</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astronaut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feasibility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（可行性）</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possibilities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conducting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long-duration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mission.</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altLang="zh-CN" sz="2000" dirty="0"/>
          </a:p>
        </p:txBody>
      </p:sp>
    </p:spTree>
  </p:cSld>
  <p:clrMapOvr>
    <a:masterClrMapping/>
  </p:clrMapOvr>
  <p:transition>
    <p:fad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39_2#f261eea85?vja=1&amp;pid=af1da0fb4&amp;color=0,0,0&amp;mp=1&amp;vtp=1&amp;bt=1"/>
          <p:cNvSpPr/>
          <p:nvPr/>
        </p:nvSpPr>
        <p:spPr>
          <a:xfrm>
            <a:off x="722376" y="896112"/>
            <a:ext cx="10753344" cy="3390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period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comprehensively,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briefing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John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hugely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sym typeface="+mn-ea"/>
              </a:rPr>
              <a:t>...</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flight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John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milestone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inclusivity,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altLang="zh-CN" sz="2000" dirty="0"/>
          </a:p>
        </p:txBody>
      </p:sp>
      <p:sp>
        <p:nvSpPr>
          <p:cNvPr id="3" name="QM_6_EX.340_1#f261eea85?vja=1&amp;pid=af1da0fb4&amp;color=0,0,0&amp;vtp=1"/>
          <p:cNvSpPr/>
          <p:nvPr/>
        </p:nvSpPr>
        <p:spPr>
          <a:xfrm>
            <a:off x="722376" y="4331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本文是一篇记叙文。文章主要讲述了前残奥会运动员和外科医生约翰·麦克福尔成为首位残障宇航员的故事。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1_1#751f72efc.choices?vja=1&amp;pid=f261eea85&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.economically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B.academically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C.medically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.emotionally</a:t>
            </a:r>
            <a:endParaRPr lang="en-US" altLang="zh-CN" sz="2000" dirty="0"/>
          </a:p>
        </p:txBody>
      </p:sp>
      <p:sp>
        <p:nvSpPr>
          <p:cNvPr id="3" name="QC_7_AN.342_1#751f72efc.bracket?vja=1&amp;pid=f261eea85&amp;color=0,0,0&amp;vpa=162&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AS.343_1#751f72efc?vja=1&amp;pid=f261eea85&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根据上文的former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Paralympian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surgeon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John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McFall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completed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training及常识可知，成为宇航员需要通过医学评估，此处指作为前残奥会运动员和外科医生的约翰完成训练，他的身体条件符合医学上对太空任务的要求。故选C项。academically意为“学术上”。</a:t>
            </a:r>
            <a:endParaRPr lang="en-US" altLang="zh-CN" sz="2200" dirty="0"/>
          </a:p>
        </p:txBody>
      </p:sp>
      <p:sp>
        <p:nvSpPr>
          <p:cNvPr id="5" name="QC_7_BD.344_1#5f7f1a7fd.choices?vja=1&amp;pid=f261eea85&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B.considering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C.regarding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endParaRPr lang="en-US" altLang="zh-CN" sz="2000" dirty="0"/>
          </a:p>
        </p:txBody>
      </p:sp>
      <p:sp>
        <p:nvSpPr>
          <p:cNvPr id="6" name="QC_7_AN.345_1#5f7f1a7fd.bracket?vja=1&amp;pid=f261eea85&amp;color=0,0,0&amp;vpa=163&amp;vtp=1"/>
          <p:cNvSpPr/>
          <p:nvPr/>
        </p:nvSpPr>
        <p:spPr>
          <a:xfrm>
            <a:off x="1176401" y="2504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7_AS.346_1#5f7f1a7fd?vja=1&amp;pid=f261eea85&amp;color=0,0,0&amp;vtp=1"/>
          <p:cNvSpPr/>
          <p:nvPr/>
        </p:nvSpPr>
        <p:spPr>
          <a:xfrm>
            <a:off x="722376" y="29287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serious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motorbike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accident可知，在一场严重的摩托车事故后，约翰被截肢了，following表示“在</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之后；由于”，符合时间上的先后顺序。故选A项。</a:t>
            </a:r>
            <a:endParaRPr lang="en-US" altLang="zh-CN" sz="2200" dirty="0"/>
          </a:p>
        </p:txBody>
      </p:sp>
      <p:sp>
        <p:nvSpPr>
          <p:cNvPr id="8" name="QC_7_BD.347_1#89813b690.choices?vja=1&amp;pid=f261eea85&amp;color=0,0,0&amp;vtp=1"/>
          <p:cNvSpPr/>
          <p:nvPr/>
        </p:nvSpPr>
        <p:spPr>
          <a:xfrm>
            <a:off x="722376" y="3735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B.justified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C.quoted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.posted</a:t>
            </a:r>
            <a:endParaRPr lang="en-US" altLang="zh-CN" sz="2000" dirty="0"/>
          </a:p>
        </p:txBody>
      </p:sp>
      <p:sp>
        <p:nvSpPr>
          <p:cNvPr id="9" name="QC_7_AN.348_1#89813b690.bracket?vja=1&amp;pid=f261eea85&amp;color=0,0,0&amp;vpa=164&amp;vtp=1"/>
          <p:cNvSpPr/>
          <p:nvPr/>
        </p:nvSpPr>
        <p:spPr>
          <a:xfrm>
            <a:off x="1176401" y="3735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7_AS.349_1#89813b690?vja=1&amp;pid=f261eea85&amp;color=0,0,0&amp;vtp=1"/>
          <p:cNvSpPr/>
          <p:nvPr/>
        </p:nvSpPr>
        <p:spPr>
          <a:xfrm>
            <a:off x="722376" y="41606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interview及下文的by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ESA可知，该视频采访是欧洲航天局发布的。post意为“（在网站上）发布”，故选D项。justify意为“证明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正确”。</a:t>
            </a:r>
            <a:endParaRPr lang="en-US" altLang="zh-CN" sz="2200" dirty="0"/>
          </a:p>
        </p:txBody>
      </p:sp>
      <p:sp>
        <p:nvSpPr>
          <p:cNvPr id="11" name="QC_7_BD.350_1#39aa89dba.choices?vja=1&amp;pid=f261eea85&amp;color=0,0,0&amp;vtp=1"/>
          <p:cNvSpPr/>
          <p:nvPr/>
        </p:nvSpPr>
        <p:spPr>
          <a:xfrm>
            <a:off x="722376" y="49551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B.passionate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C.uncertain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.cautious</a:t>
            </a:r>
            <a:endParaRPr lang="en-US" altLang="zh-CN" sz="2000" dirty="0"/>
          </a:p>
        </p:txBody>
      </p:sp>
      <p:sp>
        <p:nvSpPr>
          <p:cNvPr id="12" name="QC_7_AN.351_1#39aa89dba.bracket?vja=1&amp;pid=f261eea85&amp;color=0,0,0&amp;vpa=165&amp;vtp=1"/>
          <p:cNvSpPr/>
          <p:nvPr/>
        </p:nvSpPr>
        <p:spPr>
          <a:xfrm>
            <a:off x="1176401" y="49551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3" name="QC_7_AS.352_1#39aa89dba?vja=1&amp;pid=f261eea85&amp;color=0,0,0&amp;vtp=1"/>
          <p:cNvSpPr/>
          <p:nvPr/>
        </p:nvSpPr>
        <p:spPr>
          <a:xfrm>
            <a:off x="722376" y="5379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exploration及上文提及的约翰成为首位残障宇航员的事实可知，约翰对科学和太空探索充满热情。故选B项。cautious意为“谨慎的”。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53_1#9516cab9d.choices?vja=1&amp;pid=f261eea85&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B.legal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C.mature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.decent</a:t>
            </a:r>
            <a:endParaRPr lang="en-US" altLang="zh-CN" sz="2000" dirty="0"/>
          </a:p>
        </p:txBody>
      </p:sp>
      <p:sp>
        <p:nvSpPr>
          <p:cNvPr id="3" name="QC_7_AN.354_1#9516cab9d.bracket?vja=1&amp;pid=f261eea85&amp;color=0,0,0&amp;vpa=166&amp;vtp=1"/>
          <p:cNvSpPr/>
          <p:nvPr/>
        </p:nvSpPr>
        <p:spPr>
          <a:xfrm>
            <a:off x="1176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AS.355_1#9516cab9d?vja=1&amp;pid=f261eea85&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amputee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astronaut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before和上文提到的约翰成为首位残障宇航员的事实可推断，约翰之前从未想过被截肢者能成为宇航员，即他之前认为这是不可能的。故选A项。decent意为“得体的”。</a:t>
            </a:r>
            <a:endParaRPr lang="en-US" altLang="zh-CN" sz="2200" dirty="0"/>
          </a:p>
        </p:txBody>
      </p:sp>
      <p:sp>
        <p:nvSpPr>
          <p:cNvPr id="5" name="QC_7_BD.356_1#96fd88cc3.choices?vja=1&amp;pid=f261eea85&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.forced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B.threatened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C.selected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.forbidden</a:t>
            </a:r>
            <a:endParaRPr lang="en-US" altLang="zh-CN" sz="2000" dirty="0"/>
          </a:p>
        </p:txBody>
      </p:sp>
      <p:sp>
        <p:nvSpPr>
          <p:cNvPr id="6" name="QC_7_AN.357_1#96fd88cc3.bracket?vja=1&amp;pid=f261eea85&amp;color=0,0,0&amp;vpa=167&amp;vtp=1"/>
          <p:cNvSpPr/>
          <p:nvPr/>
        </p:nvSpPr>
        <p:spPr>
          <a:xfrm>
            <a:off x="1176401" y="2504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7_AS.358_1#96fd88cc3?vja=1&amp;pid=f261eea85&amp;color=0,0,0&amp;vtp=1"/>
          <p:cNvSpPr/>
          <p:nvPr/>
        </p:nvSpPr>
        <p:spPr>
          <a:xfrm>
            <a:off x="722376" y="29287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ESA’s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feasibility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study”可知，约翰被选中参加欧洲航天局的一项可行性研究。故选C项。</a:t>
            </a:r>
            <a:endParaRPr lang="en-US" altLang="zh-CN" sz="2200" dirty="0"/>
          </a:p>
        </p:txBody>
      </p:sp>
      <p:sp>
        <p:nvSpPr>
          <p:cNvPr id="8" name="QC_7_BD.359_1#54a764278.choices?vja=1&amp;pid=f261eea85&amp;color=0,0,0&amp;vtp=1"/>
          <p:cNvSpPr/>
          <p:nvPr/>
        </p:nvSpPr>
        <p:spPr>
          <a:xfrm>
            <a:off x="722376" y="3735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.displaying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B.investigating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C.dismissing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.negating</a:t>
            </a:r>
            <a:endParaRPr lang="en-US" altLang="zh-CN" sz="2000" dirty="0"/>
          </a:p>
        </p:txBody>
      </p:sp>
      <p:sp>
        <p:nvSpPr>
          <p:cNvPr id="9" name="QC_7_AN.360_1#54a764278.bracket?vja=1&amp;pid=f261eea85&amp;color=0,0,0&amp;vpa=168&amp;vtp=1"/>
          <p:cNvSpPr/>
          <p:nvPr/>
        </p:nvSpPr>
        <p:spPr>
          <a:xfrm>
            <a:off x="1176401" y="3735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7_AS.361_1#54a764278?vja=1&amp;pid=f261eea85&amp;color=0,0,0&amp;vtp=1"/>
          <p:cNvSpPr/>
          <p:nvPr/>
        </p:nvSpPr>
        <p:spPr>
          <a:xfrm>
            <a:off x="722376" y="41606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根据上文的feasibility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study和空后的the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possibilities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physically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challenged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conducting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long-duration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mission可知，该研究应是调查身体残疾者执行长期太空任务的可能性。故选B项。dismiss意为“不予考虑；消除”；negate意为“取消；使无效”。</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62_1#1d62ebaff.choices?vja=1&amp;pid=f261eea85&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.extensive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B.contradictory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C.theoretical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.random</a:t>
            </a:r>
            <a:endParaRPr lang="en-US" altLang="zh-CN" sz="2000" dirty="0"/>
          </a:p>
        </p:txBody>
      </p:sp>
      <p:sp>
        <p:nvSpPr>
          <p:cNvPr id="3" name="QC_7_AN.363_1#1d62ebaff.bracket?vja=1&amp;pid=f261eea85&amp;color=0,0,0&amp;vpa=169&amp;vtp=1"/>
          <p:cNvSpPr/>
          <p:nvPr/>
        </p:nvSpPr>
        <p:spPr>
          <a:xfrm>
            <a:off x="1176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AS.364_1#1d62ebaff?vja=1&amp;pid=f261eea85&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two-year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period及下文的examining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comprehensively可知，该可行性研究持续时间长且全面考察了潜在挑战，因此应是进行了广泛的研究。故选A项。contradictory意为“矛盾的”。</a:t>
            </a:r>
            <a:endParaRPr lang="en-US" altLang="zh-CN" sz="2200" dirty="0"/>
          </a:p>
        </p:txBody>
      </p:sp>
      <p:sp>
        <p:nvSpPr>
          <p:cNvPr id="5" name="QC_7_BD.365_1#abeba197d.choices?vja=1&amp;pid=f261eea85&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.estimated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B.reported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C.predicted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.concluded</a:t>
            </a:r>
            <a:endParaRPr lang="en-US" altLang="zh-CN" sz="2000" dirty="0"/>
          </a:p>
        </p:txBody>
      </p:sp>
      <p:sp>
        <p:nvSpPr>
          <p:cNvPr id="6" name="QC_7_AN.366_1#abeba197d.bracket?vja=1&amp;pid=f261eea85&amp;color=0,0,0&amp;vpa=170&amp;vtp=1"/>
          <p:cNvSpPr/>
          <p:nvPr/>
        </p:nvSpPr>
        <p:spPr>
          <a:xfrm>
            <a:off x="1176401" y="2504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7_AS.367_1#abeba197d?vja=1&amp;pid=f261eea85&amp;color=0,0,0&amp;vtp=1"/>
          <p:cNvSpPr/>
          <p:nvPr/>
        </p:nvSpPr>
        <p:spPr>
          <a:xfrm>
            <a:off x="722376" y="2928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根据上文的Following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two-year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period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research及下文的it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possible可知，在进行了为期两年的广泛研究之后得出了结论：身体残疾者执行长期太空任务是极具可行性的。故选D项。</a:t>
            </a:r>
            <a:endParaRPr lang="en-US" altLang="zh-CN" sz="2200" dirty="0"/>
          </a:p>
        </p:txBody>
      </p:sp>
      <p:sp>
        <p:nvSpPr>
          <p:cNvPr id="8" name="QC_7_BD.368_1#c1d63c2cc.choices?vja=1&amp;pid=f261eea85&amp;color=0,0,0&amp;vtp=1"/>
          <p:cNvSpPr/>
          <p:nvPr/>
        </p:nvSpPr>
        <p:spPr>
          <a:xfrm>
            <a:off x="722376" y="4116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.proud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B.guilty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C.upset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.comfortable</a:t>
            </a:r>
            <a:endParaRPr lang="en-US" altLang="zh-CN" sz="2000" dirty="0"/>
          </a:p>
        </p:txBody>
      </p:sp>
      <p:sp>
        <p:nvSpPr>
          <p:cNvPr id="9" name="QC_7_AN.369_1#c1d63c2cc.bracket?vja=1&amp;pid=f261eea85&amp;color=0,0,0&amp;vpa=171&amp;vtp=1"/>
          <p:cNvSpPr/>
          <p:nvPr/>
        </p:nvSpPr>
        <p:spPr>
          <a:xfrm>
            <a:off x="1303401" y="4116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7_AS.370_1#c1d63c2cc?vja=1&amp;pid=f261eea85&amp;color=0,0,0&amp;vtp=1"/>
          <p:cNvSpPr/>
          <p:nvPr/>
        </p:nvSpPr>
        <p:spPr>
          <a:xfrm>
            <a:off x="722376" y="45416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根据上文的becoming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astronaut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disability及下文的“What’s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interesting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”可知，约翰成为首位残障宇航员，他应是感到非常自豪。故选A项。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21_2#517524f30?vja=1&amp;pid=60c9d3d3d&amp;color=0,0,0&amp;mp=1&amp;vtp=1&amp;bt=1"/>
          <p:cNvSpPr/>
          <p:nvPr/>
        </p:nvSpPr>
        <p:spPr>
          <a:xfrm>
            <a:off x="722376" y="900000"/>
            <a:ext cx="10753344" cy="3717417"/>
          </a:xfrm>
          <a:prstGeom prst="rect">
            <a:avLst/>
          </a:prstGeom>
          <a:noFill/>
        </p:spPr>
        <p:txBody>
          <a:bodyPr wrap="square" lIns="0" tIns="0" rIns="0" bIns="0" rtlCol="0" anchor="t"/>
          <a:lstStyle/>
          <a:p>
            <a:pPr algn="l">
              <a:lnSpc>
                <a:spcPct val="123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with复合结构</a:t>
            </a:r>
            <a:endParaRPr lang="en-US" altLang="zh-CN" sz="2000" dirty="0"/>
          </a:p>
          <a:p>
            <a:pPr algn="l">
              <a:lnSpc>
                <a:spcPct val="123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with复合结构在句中表明状态或说明背景情况，常作伴随、方式、原因、条件等状语。具体用法如下：</a:t>
            </a:r>
            <a:endParaRPr lang="en-US" altLang="zh-CN" sz="2000" dirty="0"/>
          </a:p>
          <a:p>
            <a:pPr algn="l">
              <a:lnSpc>
                <a:spcPct val="123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（1）with+宾语+名词/介词短语/形容词/副词</a:t>
            </a:r>
            <a:endParaRPr lang="en-US" altLang="zh-CN" sz="2000" dirty="0"/>
          </a:p>
          <a:p>
            <a:pPr algn="l">
              <a:lnSpc>
                <a:spcPct val="123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如：He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daughter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primary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student.他去世时，他女儿还是个小学生。</a:t>
            </a:r>
            <a:endParaRPr lang="en-US" altLang="zh-CN" sz="2000" dirty="0"/>
          </a:p>
          <a:p>
            <a:pPr algn="l">
              <a:lnSpc>
                <a:spcPct val="123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goodbye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eyes.她含着眼泪告别。</a:t>
            </a:r>
            <a:endParaRPr lang="en-US" altLang="zh-CN" sz="2000" dirty="0"/>
          </a:p>
          <a:p>
            <a:pPr algn="l">
              <a:lnSpc>
                <a:spcPct val="123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sleeps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windows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open.他常开着窗睡觉。</a:t>
            </a:r>
            <a:endParaRPr lang="en-US" altLang="zh-CN" sz="2000" dirty="0"/>
          </a:p>
          <a:p>
            <a:pPr algn="l">
              <a:lnSpc>
                <a:spcPct val="123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down.他低着头站在老师面前。</a:t>
            </a:r>
            <a:endParaRPr lang="en-US" altLang="zh-CN" sz="2000" dirty="0"/>
          </a:p>
          <a:p>
            <a:pPr algn="l">
              <a:lnSpc>
                <a:spcPct val="123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（2）with+宾语+过去分词（强调宾语是过去分词动作的承受者或动作已经发生）</a:t>
            </a:r>
            <a:endParaRPr lang="en-US" altLang="zh-CN" sz="2000" dirty="0"/>
          </a:p>
          <a:p>
            <a:pPr algn="l">
              <a:lnSpc>
                <a:spcPct val="123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如：All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afternoon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locked.整个下午他都锁着门工作。</a:t>
            </a:r>
            <a:endParaRPr lang="en-US" altLang="zh-CN" sz="2000" dirty="0"/>
          </a:p>
        </p:txBody>
      </p:sp>
      <p:sp>
        <p:nvSpPr>
          <p:cNvPr id="3" name="QB_6_AS.21_3#517524f30?vja=1&amp;pid=60c9d3d3d&amp;color=0,0,0&amp;vtp=1"/>
          <p:cNvSpPr/>
          <p:nvPr/>
        </p:nvSpPr>
        <p:spPr>
          <a:xfrm>
            <a:off x="722376" y="4654247"/>
            <a:ext cx="10753344" cy="1467993"/>
          </a:xfrm>
          <a:prstGeom prst="rect">
            <a:avLst/>
          </a:prstGeom>
          <a:noFill/>
        </p:spPr>
        <p:txBody>
          <a:bodyPr wrap="square" lIns="0" tIns="0" rIns="0" bIns="0" rtlCol="0" anchor="t"/>
          <a:lstStyle/>
          <a:p>
            <a:pPr algn="l">
              <a:lnSpc>
                <a:spcPct val="123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（3）with+宾语+现在分词（强调宾语是现在分词动作的发出者或某动作正在进行）</a:t>
            </a:r>
            <a:endParaRPr lang="en-US" altLang="zh-CN" sz="2000" dirty="0"/>
          </a:p>
          <a:p>
            <a:pPr algn="l">
              <a:lnSpc>
                <a:spcPct val="123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如：He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asleep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lamp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burning.他没熄灯就睡着了。</a:t>
            </a:r>
            <a:endParaRPr lang="en-US" altLang="zh-CN" sz="2000" dirty="0"/>
          </a:p>
          <a:p>
            <a:pPr algn="l">
              <a:lnSpc>
                <a:spcPct val="123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（4）with+宾语+to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do（强调动作尚未发生）</a:t>
            </a:r>
            <a:endParaRPr lang="en-US" altLang="zh-CN" sz="2000" dirty="0"/>
          </a:p>
          <a:p>
            <a:pPr algn="l">
              <a:lnSpc>
                <a:spcPct val="123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如：I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clothes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wash.要洗这些衣服，我不能出去。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
                                            <p:bg/>
                                          </p:spTgt>
                                        </p:tgtEl>
                                        <p:attrNameLst>
                                          <p:attrName>style.visibility</p:attrName>
                                        </p:attrNameLst>
                                      </p:cBhvr>
                                      <p:to>
                                        <p:strVal val="visible"/>
                                      </p:to>
                                    </p:set>
                                    <p:animEffect transition="in" filter="fade">
                                      <p:cBhvr>
                                        <p:cTn id="37" dur="500"/>
                                        <p:tgtEl>
                                          <p:spTgt spid="3">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
                                            <p:txEl>
                                              <p:pRg st="0" end="0"/>
                                            </p:txEl>
                                          </p:spTgt>
                                        </p:tgtEl>
                                        <p:attrNameLst>
                                          <p:attrName>style.visibility</p:attrName>
                                        </p:attrNameLst>
                                      </p:cBhvr>
                                      <p:to>
                                        <p:strVal val="visible"/>
                                      </p:to>
                                    </p:set>
                                    <p:animEffect transition="in" filter="fade">
                                      <p:cBhvr>
                                        <p:cTn id="40" dur="500"/>
                                        <p:tgtEl>
                                          <p:spTgt spid="3">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
                                            <p:txEl>
                                              <p:pRg st="1" end="1"/>
                                            </p:txEl>
                                          </p:spTgt>
                                        </p:tgtEl>
                                        <p:attrNameLst>
                                          <p:attrName>style.visibility</p:attrName>
                                        </p:attrNameLst>
                                      </p:cBhvr>
                                      <p:to>
                                        <p:strVal val="visible"/>
                                      </p:to>
                                    </p:set>
                                    <p:animEffect transition="in" filter="fade">
                                      <p:cBhvr>
                                        <p:cTn id="43" dur="500"/>
                                        <p:tgtEl>
                                          <p:spTgt spid="3">
                                            <p:txEl>
                                              <p:pRg st="1" end="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
                                            <p:txEl>
                                              <p:pRg st="2" end="2"/>
                                            </p:txEl>
                                          </p:spTgt>
                                        </p:tgtEl>
                                        <p:attrNameLst>
                                          <p:attrName>style.visibility</p:attrName>
                                        </p:attrNameLst>
                                      </p:cBhvr>
                                      <p:to>
                                        <p:strVal val="visible"/>
                                      </p:to>
                                    </p:set>
                                    <p:animEffect transition="in" filter="fade">
                                      <p:cBhvr>
                                        <p:cTn id="46" dur="500"/>
                                        <p:tgtEl>
                                          <p:spTgt spid="3">
                                            <p:txEl>
                                              <p:pRg st="2" end="2"/>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
                                            <p:txEl>
                                              <p:pRg st="3" end="3"/>
                                            </p:txEl>
                                          </p:spTgt>
                                        </p:tgtEl>
                                        <p:attrNameLst>
                                          <p:attrName>style.visibility</p:attrName>
                                        </p:attrNameLst>
                                      </p:cBhvr>
                                      <p:to>
                                        <p:strVal val="visible"/>
                                      </p:to>
                                    </p:set>
                                    <p:animEffect transition="in" filter="fade">
                                      <p:cBhvr>
                                        <p:cTn id="4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71_1#8577626f0.choices?vja=1&amp;pid=f261eea85&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.shift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B.friction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C.intervention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.prejudice</a:t>
            </a:r>
            <a:endParaRPr lang="en-US" altLang="zh-CN" sz="2000" dirty="0"/>
          </a:p>
        </p:txBody>
      </p:sp>
      <p:sp>
        <p:nvSpPr>
          <p:cNvPr id="3" name="QC_7_AN.372_1#8577626f0.bracket?vja=1&amp;pid=f261eea85&amp;color=0,0,0&amp;vpa=172&amp;vtp=1"/>
          <p:cNvSpPr/>
          <p:nvPr/>
        </p:nvSpPr>
        <p:spPr>
          <a:xfrm>
            <a:off x="1294003"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AS.373_1#8577626f0?vja=1&amp;pid=f261eea85&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”和语境可知，传统上人们认为残障人士无法成为宇航员，而约翰的经历改变了这种看法，shift意为“转变，改变”，符合语境。故选A项。</a:t>
            </a:r>
            <a:endParaRPr lang="en-US" altLang="zh-CN" sz="2200" dirty="0"/>
          </a:p>
        </p:txBody>
      </p:sp>
      <p:sp>
        <p:nvSpPr>
          <p:cNvPr id="5" name="QC_7_BD.374_1#7ae5cd722.choices?vja=1&amp;pid=f261eea85&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.resist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B.advocate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C.involve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.delay</a:t>
            </a:r>
            <a:endParaRPr lang="en-US" altLang="zh-CN" sz="2000" dirty="0"/>
          </a:p>
        </p:txBody>
      </p:sp>
      <p:sp>
        <p:nvSpPr>
          <p:cNvPr id="6" name="QC_7_AN.375_1#7ae5cd722.bracket?vja=1&amp;pid=f261eea85&amp;color=0,0,0&amp;vpa=173&amp;vtp=1"/>
          <p:cNvSpPr/>
          <p:nvPr/>
        </p:nvSpPr>
        <p:spPr>
          <a:xfrm>
            <a:off x="1303401" y="2504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7_AS.376_1#7ae5cd722?vja=1&amp;pid=f261eea85&amp;color=0,0,0&amp;vtp=1"/>
          <p:cNvSpPr/>
          <p:nvPr/>
        </p:nvSpPr>
        <p:spPr>
          <a:xfrm>
            <a:off x="722376" y="29287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根据下文的making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preparations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successful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mission可知，这是任务准备阶段的具体内容，即下一阶段的内容包含为任务做准备。故选C项。</a:t>
            </a:r>
            <a:endParaRPr lang="en-US" altLang="zh-CN" sz="2200" dirty="0"/>
          </a:p>
        </p:txBody>
      </p:sp>
      <p:sp>
        <p:nvSpPr>
          <p:cNvPr id="8" name="QC_7_BD.377_1#1898b55db.choices?vja=1&amp;pid=f261eea85&amp;color=0,0,0&amp;vtp=1"/>
          <p:cNvSpPr/>
          <p:nvPr/>
        </p:nvSpPr>
        <p:spPr>
          <a:xfrm>
            <a:off x="722376" y="3735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B.opportunity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C.team</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.route</a:t>
            </a:r>
            <a:endParaRPr lang="en-US" altLang="zh-CN" sz="2000" dirty="0"/>
          </a:p>
        </p:txBody>
      </p:sp>
      <p:sp>
        <p:nvSpPr>
          <p:cNvPr id="9" name="QC_7_AN.378_1#1898b55db.bracket?vja=1&amp;pid=f261eea85&amp;color=0,0,0&amp;vpa=174&amp;vtp=1"/>
          <p:cNvSpPr/>
          <p:nvPr/>
        </p:nvSpPr>
        <p:spPr>
          <a:xfrm>
            <a:off x="1303401" y="3735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7_AS.379_1#1898b55db?vja=1&amp;pid=f261eea85&amp;color=0,0,0&amp;vtp=1"/>
          <p:cNvSpPr/>
          <p:nvPr/>
        </p:nvSpPr>
        <p:spPr>
          <a:xfrm>
            <a:off x="722376" y="41606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phase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preparations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successful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mission,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flight”可知，此处指为安全且成功的任务做准备，以防有飞行机会。故选B项。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80_1#431166b1c.choices?vja=1&amp;pid=f261eea85&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cancelled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approved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carried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.weighed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endParaRPr lang="en-US" altLang="zh-CN" sz="2000" dirty="0"/>
          </a:p>
        </p:txBody>
      </p:sp>
      <p:sp>
        <p:nvSpPr>
          <p:cNvPr id="3" name="QC_7_AN.381_1#431166b1c.bracket?vja=1&amp;pid=f261eea85&amp;color=0,0,0&amp;vpa=175&amp;vtp=1"/>
          <p:cNvSpPr/>
          <p:nvPr/>
        </p:nvSpPr>
        <p:spPr>
          <a:xfrm>
            <a:off x="1303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AS.382_1#431166b1c?vja=1&amp;pid=f261eea85&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根据空前的Though和下文的“a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mission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marks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milestone”及语境可知，此处指约翰尚未执行过任务。故选C项。cancel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out意为“抵消”；approve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of意为“赞成”；weigh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up意为“权衡”。</a:t>
            </a:r>
            <a:endParaRPr lang="en-US" altLang="zh-CN" sz="2200" dirty="0"/>
          </a:p>
        </p:txBody>
      </p:sp>
      <p:sp>
        <p:nvSpPr>
          <p:cNvPr id="5" name="QC_7_BD.383_1#d470c180d.choices?vja=1&amp;pid=f261eea85&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B.promises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C.situations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.barriers</a:t>
            </a:r>
            <a:endParaRPr lang="en-US" altLang="zh-CN" sz="2000" dirty="0"/>
          </a:p>
        </p:txBody>
      </p:sp>
      <p:sp>
        <p:nvSpPr>
          <p:cNvPr id="6" name="QC_7_AN.384_1#d470c180d.bracket?vja=1&amp;pid=f261eea85&amp;color=0,0,0&amp;vpa=176&amp;vtp=1"/>
          <p:cNvSpPr/>
          <p:nvPr/>
        </p:nvSpPr>
        <p:spPr>
          <a:xfrm>
            <a:off x="1303401" y="2504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7_AS.385_1#d470c180d?vja=1&amp;pid=f261eea85&amp;color=0,0,0&amp;vtp=1"/>
          <p:cNvSpPr/>
          <p:nvPr/>
        </p:nvSpPr>
        <p:spPr>
          <a:xfrm>
            <a:off x="722376" y="29287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belief.This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”可知，约翰的成功打破了“残障人士无法执行太空任务”的障碍。故选D项。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13d9409bd.fixed?vja=1&amp;pid=356ba657c&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03</a:t>
            </a:r>
            <a:endParaRPr lang="en-US" altLang="zh-CN" sz="7200" dirty="0"/>
          </a:p>
        </p:txBody>
      </p:sp>
      <p:sp>
        <p:nvSpPr>
          <p:cNvPr id="3" name="C_4#13d9409bd.fixed?vja=1&amp;pid=356ba657c&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Ⅲ</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Extended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reading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Project</a:t>
            </a:r>
            <a:endParaRPr lang="en-US" altLang="zh-CN" sz="4400" dirty="0"/>
          </a:p>
        </p:txBody>
      </p:sp>
      <p:pic>
        <p:nvPicPr>
          <p:cNvPr id="4" name="C_4#13d9409bd.fixed?vja=1&amp;pid=356ba657c&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13d9409bd.fixed?vja=1&amp;pid=356ba657c&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f80bd7a11?vja=1&amp;pid=043bfb25b&amp;color=0,0,0&amp;vtp=1&amp;bt=1"/>
          <p:cNvSpPr/>
          <p:nvPr/>
        </p:nvSpPr>
        <p:spPr>
          <a:xfrm>
            <a:off x="722376" y="896112"/>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room</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still</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has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many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its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（origin）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features.</a:t>
            </a:r>
            <a:endParaRPr lang="en-US" altLang="zh-CN" sz="2000" dirty="0"/>
          </a:p>
        </p:txBody>
      </p:sp>
      <p:sp>
        <p:nvSpPr>
          <p:cNvPr id="4" name="QB_6_AN.387_1#f80bd7a11.blank?vja=1&amp;pid=043bfb25b&amp;color=0,0,0&amp;vpa=177&amp;vtp=1"/>
          <p:cNvSpPr/>
          <p:nvPr/>
        </p:nvSpPr>
        <p:spPr>
          <a:xfrm>
            <a:off x="4521264" y="1226312"/>
            <a:ext cx="844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original</a:t>
            </a:r>
            <a:endParaRPr lang="en-US" altLang="zh-CN" sz="2000" dirty="0"/>
          </a:p>
        </p:txBody>
      </p:sp>
      <p:sp>
        <p:nvSpPr>
          <p:cNvPr id="5" name="QB_6_AS.388_1#0bd1bfd8d?vja=1&amp;pid=043bfb25b&amp;color=0,0,0&amp;vtp=1"/>
          <p:cNvSpPr/>
          <p:nvPr/>
        </p:nvSpPr>
        <p:spPr>
          <a:xfrm>
            <a:off x="722376" y="1696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句意为：这个房间还保留着当初的许多特点。设空处应填形容词，修饰名词features，意为“原来的”，故填original。</a:t>
            </a:r>
            <a:endParaRPr lang="en-US" altLang="zh-CN" sz="2200" dirty="0"/>
          </a:p>
        </p:txBody>
      </p:sp>
      <p:sp>
        <p:nvSpPr>
          <p:cNvPr id="6" name="QB_6_BD.389_1#dd687f671?vja=1&amp;pid=043bfb25b&amp;color=0,0,0&amp;vtp=1"/>
          <p:cNvSpPr/>
          <p:nvPr/>
        </p:nvSpPr>
        <p:spPr>
          <a:xfrm>
            <a:off x="722376" y="25063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2.Climate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extreme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already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（frequent）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intensity.</a:t>
            </a:r>
            <a:endParaRPr lang="en-US" altLang="zh-CN" sz="2000" dirty="0"/>
          </a:p>
        </p:txBody>
      </p:sp>
      <p:sp>
        <p:nvSpPr>
          <p:cNvPr id="7" name="QB_6_AN.390_1#dd687f671.blank?vja=1&amp;pid=043bfb25b&amp;color=0,0,0&amp;vpa=178&amp;vtp=1"/>
          <p:cNvSpPr/>
          <p:nvPr/>
        </p:nvSpPr>
        <p:spPr>
          <a:xfrm>
            <a:off x="2667064" y="2836545"/>
            <a:ext cx="1071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frequency</a:t>
            </a:r>
            <a:endParaRPr lang="en-US" altLang="zh-CN" sz="2000" dirty="0"/>
          </a:p>
        </p:txBody>
      </p:sp>
      <p:sp>
        <p:nvSpPr>
          <p:cNvPr id="8" name="QB_6_AS.391_1#dd687f671?vja=1&amp;pid=043bfb25b&amp;color=0,0,0&amp;vtp=1"/>
          <p:cNvSpPr/>
          <p:nvPr/>
        </p:nvSpPr>
        <p:spPr>
          <a:xfrm>
            <a:off x="722376" y="3309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句意为：气候变化是导致极端天气事件的一个原因，而且我们已经记录到极端天气的发生率和强度的增加。设空处与名词intensity并列，作介词in的宾语，应用名词，意为“发生率”。故填frequency。</a:t>
            </a:r>
            <a:endParaRPr lang="en-US" altLang="zh-CN" sz="2200" dirty="0"/>
          </a:p>
        </p:txBody>
      </p:sp>
      <p:sp>
        <p:nvSpPr>
          <p:cNvPr id="9" name="QB_6_BD.392_1#d867d9c7b?vja=1&amp;pid=043bfb25b&amp;color=0,0,0&amp;vtp=1"/>
          <p:cNvSpPr/>
          <p:nvPr/>
        </p:nvSpPr>
        <p:spPr>
          <a:xfrm>
            <a:off x="722376" y="44979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3.Located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（incredible）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price.</a:t>
            </a:r>
            <a:endParaRPr lang="en-US" altLang="zh-CN" sz="2000" dirty="0"/>
          </a:p>
        </p:txBody>
      </p:sp>
      <p:sp>
        <p:nvSpPr>
          <p:cNvPr id="10" name="QB_6_AN.393_1#d867d9c7b.blank?vja=1&amp;pid=043bfb25b&amp;color=0,0,0&amp;vpa=179&amp;vtp=1"/>
          <p:cNvSpPr/>
          <p:nvPr/>
        </p:nvSpPr>
        <p:spPr>
          <a:xfrm>
            <a:off x="7023164" y="4447159"/>
            <a:ext cx="1084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incredibly</a:t>
            </a:r>
            <a:endParaRPr lang="en-US" altLang="zh-CN" sz="2000" dirty="0"/>
          </a:p>
        </p:txBody>
      </p:sp>
      <p:sp>
        <p:nvSpPr>
          <p:cNvPr id="11" name="QB_6_AS.394_1#d867d9c7b?vja=1&amp;pid=043bfb25b&amp;color=0,0,0&amp;vtp=1"/>
          <p:cNvSpPr/>
          <p:nvPr/>
        </p:nvSpPr>
        <p:spPr>
          <a:xfrm>
            <a:off x="722376" y="4922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句意为：这所房子位在中心地区，以极高的价格售出了。设空处修饰形容词，作状语，应用副词。故填incredibly。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95_1#b5a16602d?vja=1&amp;pid=043bfb25b&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endParaRPr lang="en-US" altLang="zh-CN" sz="2000" dirty="0"/>
          </a:p>
        </p:txBody>
      </p:sp>
      <p:sp>
        <p:nvSpPr>
          <p:cNvPr id="3" name="QB_6_AN.396_1#b5a16602d.blank?vja=1&amp;pid=043bfb25b&amp;color=0,0,0&amp;vpa=180&amp;vtp=1"/>
          <p:cNvSpPr/>
          <p:nvPr/>
        </p:nvSpPr>
        <p:spPr>
          <a:xfrm>
            <a:off x="8658606" y="858013"/>
            <a:ext cx="1069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assistance</a:t>
            </a:r>
            <a:endParaRPr lang="en-US" altLang="zh-CN" sz="2000" dirty="0"/>
          </a:p>
        </p:txBody>
      </p:sp>
      <p:sp>
        <p:nvSpPr>
          <p:cNvPr id="4" name="QB_6_AS.397_1#b5a16602d?vja=1&amp;pid=043bfb25b&amp;color=0,0,0&amp;vtp=1"/>
          <p:cNvSpPr/>
          <p:nvPr/>
        </p:nvSpPr>
        <p:spPr>
          <a:xfrm>
            <a:off x="722376" y="1696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坦率地说，如果没有我的英语老师的鼓励和帮助，我在英语学习上就不会有这么大的进步。设空处位于名词所有格后，与encouragement共同作介词without的宾语，应用名词，意为“帮助”，为不可数名词。故填assistance。</a:t>
            </a:r>
            <a:endParaRPr lang="en-US" altLang="zh-CN" sz="2200" dirty="0"/>
          </a:p>
        </p:txBody>
      </p:sp>
      <p:sp>
        <p:nvSpPr>
          <p:cNvPr id="5" name="QB_6_BD.398_1#b0c0ffd02?vja=1&amp;pid=043bfb25b&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developing.</a:t>
            </a:r>
            <a:endParaRPr lang="en-US" altLang="zh-CN" sz="2000" dirty="0"/>
          </a:p>
        </p:txBody>
      </p:sp>
      <p:sp>
        <p:nvSpPr>
          <p:cNvPr id="6" name="QB_6_AN.399_1#b0c0ffd02.blank?vja=1&amp;pid=043bfb25b&amp;color=0,0,0&amp;vpa=181&amp;vtp=1"/>
          <p:cNvSpPr/>
          <p:nvPr/>
        </p:nvSpPr>
        <p:spPr>
          <a:xfrm>
            <a:off x="2397189" y="2834259"/>
            <a:ext cx="1098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constantly</a:t>
            </a:r>
            <a:endParaRPr lang="en-US" altLang="zh-CN" sz="2000" dirty="0"/>
          </a:p>
        </p:txBody>
      </p:sp>
      <p:sp>
        <p:nvSpPr>
          <p:cNvPr id="7" name="QB_6_AS.400_1#b0c0ffd02?vja=1&amp;pid=043bfb25b&amp;color=0,0,0&amp;vtp=1"/>
          <p:cNvSpPr/>
          <p:nvPr/>
        </p:nvSpPr>
        <p:spPr>
          <a:xfrm>
            <a:off x="722376" y="3309747"/>
            <a:ext cx="10753344" cy="770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句意为：随着文化的不断发展，语言也在不断变化。此处修饰动词changing，作状语，应用副词。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01_1#b477cc8ca?vja=1&amp;pid=043bfb25b&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moonlight.</a:t>
            </a:r>
            <a:endParaRPr lang="en-US" altLang="zh-CN" sz="2000" dirty="0"/>
          </a:p>
        </p:txBody>
      </p:sp>
      <p:sp>
        <p:nvSpPr>
          <p:cNvPr id="3" name="QB_6_AN.402_1#b477cc8ca.blank?vja=1&amp;pid=043bfb25b&amp;color=0,0,0&amp;mp=1&amp;vpa=182&amp;vtp=1"/>
          <p:cNvSpPr/>
          <p:nvPr/>
        </p:nvSpPr>
        <p:spPr>
          <a:xfrm>
            <a:off x="4522851" y="845313"/>
            <a:ext cx="606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dusty</a:t>
            </a:r>
            <a:endParaRPr lang="en-US" altLang="zh-CN" sz="2000" dirty="0"/>
          </a:p>
        </p:txBody>
      </p:sp>
      <p:sp>
        <p:nvSpPr>
          <p:cNvPr id="4" name="QB_6_AS.403_1#b477cc8ca?vja=1&amp;pid=043bfb25b&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句意为：他们开始在月光下沿着满是尘土的路漫步。设空处应用形容词修饰名词road，意为“布满灰尘的”，故填dusty。</a:t>
            </a:r>
            <a:endParaRPr lang="en-US" altLang="zh-CN" sz="2200" dirty="0"/>
          </a:p>
        </p:txBody>
      </p:sp>
      <p:sp>
        <p:nvSpPr>
          <p:cNvPr id="5" name="QB_6_BD.404_1#6925df9d2?vja=1&amp;pid=043bfb25b&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contributions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endParaRPr lang="en-US" altLang="zh-CN" sz="2000" dirty="0"/>
          </a:p>
        </p:txBody>
      </p:sp>
      <p:sp>
        <p:nvSpPr>
          <p:cNvPr id="6" name="QB_6_AN.405_1#6925df9d2.blank?vja=1&amp;pid=043bfb25b&amp;color=0,0,0&amp;vpa=183&amp;vtp=1"/>
          <p:cNvSpPr/>
          <p:nvPr/>
        </p:nvSpPr>
        <p:spPr>
          <a:xfrm>
            <a:off x="6127814" y="2084959"/>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7" name="QB_6_AS.406_1#6925df9d2?vja=1&amp;pid=043bfb25b&amp;color=0,0,0&amp;vtp=1"/>
          <p:cNvSpPr/>
          <p:nvPr/>
        </p:nvSpPr>
        <p:spPr>
          <a:xfrm>
            <a:off x="722376" y="25062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contributions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作贡献”。</a:t>
            </a:r>
            <a:endParaRPr lang="en-US" altLang="zh-CN" sz="2200" dirty="0"/>
          </a:p>
        </p:txBody>
      </p:sp>
      <p:sp>
        <p:nvSpPr>
          <p:cNvPr id="8" name="QB_6_BD.407_1#fc49a61de?vja=1&amp;pid=043bfb25b&amp;color=0,0,0&amp;vtp=1"/>
          <p:cNvSpPr/>
          <p:nvPr/>
        </p:nvSpPr>
        <p:spPr>
          <a:xfrm>
            <a:off x="722376" y="2895600"/>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sheltering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a:t>
            </a:r>
            <a:endParaRPr lang="en-US" altLang="zh-CN" sz="2000" dirty="0"/>
          </a:p>
        </p:txBody>
      </p:sp>
      <p:sp>
        <p:nvSpPr>
          <p:cNvPr id="9" name="QB_6_AN.408_1#fc49a61de.blank?vja=1&amp;pid=043bfb25b&amp;color=0,0,0&amp;vpa=184&amp;vtp=1"/>
          <p:cNvSpPr/>
          <p:nvPr/>
        </p:nvSpPr>
        <p:spPr>
          <a:xfrm>
            <a:off x="4519994" y="2857500"/>
            <a:ext cx="549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a:t>
            </a:r>
            <a:endParaRPr lang="en-US" altLang="zh-CN" sz="2000" dirty="0"/>
          </a:p>
        </p:txBody>
      </p:sp>
      <p:sp>
        <p:nvSpPr>
          <p:cNvPr id="10" name="QB_6_AS.409_1#fc49a61de?vja=1&amp;pid=043bfb25b&amp;color=0,0,0&amp;vtp=1"/>
          <p:cNvSpPr/>
          <p:nvPr/>
        </p:nvSpPr>
        <p:spPr>
          <a:xfrm>
            <a:off x="722376" y="33224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句意为：我们坐在阴凉处，躲避阳光。shelter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为固定搭配，意为“躲避</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”。故填from。</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409_2#fc49a61de?vja=1&amp;pid=043bfb25b&amp;color=0,0,0&amp;mp=1&amp;vtp=1&amp;bt=1"/>
          <p:cNvSpPr/>
          <p:nvPr/>
        </p:nvSpPr>
        <p:spPr>
          <a:xfrm>
            <a:off x="722376" y="900000"/>
            <a:ext cx="10753344" cy="1109853"/>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shelter熟词生义</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熟义：</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.居所；庇护所</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生义：</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.保护；为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提供庇护处</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.躲避</a:t>
            </a:r>
            <a:endParaRPr lang="en-US" altLang="zh-CN" sz="2000" dirty="0"/>
          </a:p>
        </p:txBody>
      </p:sp>
      <p:sp>
        <p:nvSpPr>
          <p:cNvPr id="3" name="QB_6_BD.410_1#b92574eae?vja=1&amp;pid=043bfb25b&amp;color=0,0,0&amp;vtp=1"/>
          <p:cNvSpPr/>
          <p:nvPr/>
        </p:nvSpPr>
        <p:spPr>
          <a:xfrm>
            <a:off x="722376" y="2052271"/>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40%.</a:t>
            </a:r>
            <a:endParaRPr lang="en-US" altLang="zh-CN" sz="2000" dirty="0"/>
          </a:p>
        </p:txBody>
      </p:sp>
      <p:sp>
        <p:nvSpPr>
          <p:cNvPr id="4" name="QB_6_AN.411_1#b92574eae.blank?vja=1&amp;pid=043bfb25b&amp;color=0,0,0&amp;vpa=185&amp;vtp=1"/>
          <p:cNvSpPr/>
          <p:nvPr/>
        </p:nvSpPr>
        <p:spPr>
          <a:xfrm>
            <a:off x="4153218" y="2001471"/>
            <a:ext cx="803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applied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412_1#b92574eae?vja=1&amp;pid=043bfb25b&amp;color=0,0,0&amp;mp=1&amp;vtp=1&amp;bt=1"/>
          <p:cNvSpPr/>
          <p:nvPr/>
        </p:nvSpPr>
        <p:spPr>
          <a:xfrm>
            <a:off x="722376" y="900000"/>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句意为：随着这种新技术被应用于生产过程中，产量已经提高了40%。此处为with复合结构，apply与the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technology之间为逻辑上的被动关系，故填过去分词形式。</a:t>
            </a:r>
            <a:endParaRPr lang="en-US" altLang="zh-CN" sz="2200" dirty="0"/>
          </a:p>
        </p:txBody>
      </p:sp>
      <p:sp>
        <p:nvSpPr>
          <p:cNvPr id="3" name="QB_6_BD.413_1#2aaca9148?vja=1&amp;pid=043bfb25b&amp;color=0,0,0&amp;vtp=1"/>
          <p:cNvSpPr/>
          <p:nvPr/>
        </p:nvSpPr>
        <p:spPr>
          <a:xfrm>
            <a:off x="722376" y="1709371"/>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crossing—both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endParaRPr lang="en-US" altLang="zh-CN" sz="2000" dirty="0"/>
          </a:p>
        </p:txBody>
      </p:sp>
      <p:sp>
        <p:nvSpPr>
          <p:cNvPr id="4" name="QB_6_AN.414_1#2aaca9148.blank?vja=1&amp;pid=043bfb25b&amp;color=0,0,0&amp;vpa=186&amp;vtp=1"/>
          <p:cNvSpPr/>
          <p:nvPr/>
        </p:nvSpPr>
        <p:spPr>
          <a:xfrm>
            <a:off x="3099753" y="1671271"/>
            <a:ext cx="1098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whether/if</a:t>
            </a:r>
            <a:endParaRPr lang="en-US" altLang="zh-CN" sz="2000" dirty="0"/>
          </a:p>
        </p:txBody>
      </p:sp>
      <p:sp>
        <p:nvSpPr>
          <p:cNvPr id="5" name="QB_6_AS.415_1#2aaca9148?vja=1&amp;pid=043bfb25b&amp;color=0,0,0&amp;vtp=1"/>
          <p:cNvSpPr/>
          <p:nvPr/>
        </p:nvSpPr>
        <p:spPr>
          <a:xfrm>
            <a:off x="722376" y="2518869"/>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句意为：在十字路口，你是向右拐还是向左拐都没有关系——两条路都通往公园。设空处引导主语从句，句中的It作形式主语。根据句意可知，此处表示“是否”，故填whether或if。</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P spid="5" grpId="0" animBg="1"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7e24dfb64?vja=1&amp;pid=87fa30cbb&amp;color=0,0,0&amp;vtp=1&amp;bt=1"/>
          <p:cNvSpPr/>
          <p:nvPr/>
        </p:nvSpPr>
        <p:spPr>
          <a:xfrm>
            <a:off x="722376" y="896112"/>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dirty="0"/>
          </a:p>
        </p:txBody>
      </p:sp>
      <p:sp>
        <p:nvSpPr>
          <p:cNvPr id="3" name="QB_6_BD.416_1#df6ee7189?vja=1&amp;pid=87fa30cbb&amp;color=0,0,0&amp;vtp=1"/>
          <p:cNvSpPr/>
          <p:nvPr/>
        </p:nvSpPr>
        <p:spPr>
          <a:xfrm>
            <a:off x="722376" y="1277747"/>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1.由于有些人没有意识到太空探索的重要性，所以他们认为这是在浪费时间和金钱。（waste）</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4" name="QB_6_AN.417_1#df6ee7189.blank?vja=1&amp;pid=87fa30cbb&amp;color=0,0,0&amp;vpa=187&amp;vtp=1"/>
          <p:cNvSpPr/>
          <p:nvPr/>
        </p:nvSpPr>
        <p:spPr>
          <a:xfrm>
            <a:off x="6559614" y="1607947"/>
            <a:ext cx="620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space</a:t>
            </a:r>
            <a:endParaRPr lang="en-US" altLang="zh-CN" sz="2000" dirty="0"/>
          </a:p>
        </p:txBody>
      </p:sp>
      <p:sp>
        <p:nvSpPr>
          <p:cNvPr id="5" name="QB_6_AN.418_1#df6ee7189.blank?vja=1&amp;pid=87fa30cbb&amp;color=0,0,0&amp;vpa=188&amp;vtp=1"/>
          <p:cNvSpPr/>
          <p:nvPr/>
        </p:nvSpPr>
        <p:spPr>
          <a:xfrm>
            <a:off x="7525766" y="1607947"/>
            <a:ext cx="1211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exploration</a:t>
            </a:r>
            <a:endParaRPr lang="en-US" altLang="zh-CN" sz="2000" dirty="0"/>
          </a:p>
        </p:txBody>
      </p:sp>
      <p:sp>
        <p:nvSpPr>
          <p:cNvPr id="6" name="QB_6_AN.419_1#df6ee7189.blank?vja=1&amp;pid=87fa30cbb&amp;color=0,0,0&amp;vpa=189&amp;vtp=1"/>
          <p:cNvSpPr/>
          <p:nvPr/>
        </p:nvSpPr>
        <p:spPr>
          <a:xfrm>
            <a:off x="10454386" y="1620647"/>
            <a:ext cx="365379"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it’s</a:t>
            </a:r>
            <a:endParaRPr lang="en-US" altLang="zh-CN" sz="2000" dirty="0"/>
          </a:p>
        </p:txBody>
      </p:sp>
      <p:sp>
        <p:nvSpPr>
          <p:cNvPr id="7" name="QB_6_AN.420_1#df6ee7189.blank?vja=1&amp;pid=87fa30cbb&amp;color=0,0,0&amp;vpa=190&amp;vtp=1"/>
          <p:cNvSpPr/>
          <p:nvPr/>
        </p:nvSpPr>
        <p:spPr>
          <a:xfrm>
            <a:off x="11179239" y="1620647"/>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8" name="QB_6_AN.421_1#df6ee7189.blank?vja=1&amp;pid=87fa30cbb&amp;color=0,0,0&amp;vpa=191&amp;vtp=1"/>
          <p:cNvSpPr/>
          <p:nvPr/>
        </p:nvSpPr>
        <p:spPr>
          <a:xfrm>
            <a:off x="770001" y="2001647"/>
            <a:ext cx="635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waste</a:t>
            </a:r>
            <a:endParaRPr lang="en-US" altLang="zh-CN" sz="2000" dirty="0"/>
          </a:p>
        </p:txBody>
      </p:sp>
      <p:sp>
        <p:nvSpPr>
          <p:cNvPr id="9" name="QB_6_AN.422_1#df6ee7189.blank?vja=1&amp;pid=87fa30cbb&amp;color=0,0,0&amp;vpa=192&amp;vtp=1"/>
          <p:cNvSpPr/>
          <p:nvPr/>
        </p:nvSpPr>
        <p:spPr>
          <a:xfrm>
            <a:off x="1646301" y="2001647"/>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10" name="QB_6_AN.423_1#df6ee7189.blank?vja=1&amp;pid=87fa30cbb&amp;color=0,0,0&amp;vpa=193&amp;vtp=1"/>
          <p:cNvSpPr/>
          <p:nvPr/>
        </p:nvSpPr>
        <p:spPr>
          <a:xfrm>
            <a:off x="2167001" y="2001647"/>
            <a:ext cx="506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time</a:t>
            </a:r>
            <a:endParaRPr lang="en-US" altLang="zh-CN" sz="2000" dirty="0"/>
          </a:p>
        </p:txBody>
      </p:sp>
      <p:sp>
        <p:nvSpPr>
          <p:cNvPr id="11" name="QB_6_AN.424_1#df6ee7189.blank?vja=1&amp;pid=87fa30cbb&amp;color=0,0,0&amp;vpa=194&amp;vtp=1"/>
          <p:cNvSpPr/>
          <p:nvPr/>
        </p:nvSpPr>
        <p:spPr>
          <a:xfrm>
            <a:off x="2967101" y="2001647"/>
            <a:ext cx="423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12" name="QB_6_AN.425_1#df6ee7189.blank?vja=1&amp;pid=87fa30cbb&amp;color=0,0,0&amp;vpa=195&amp;vtp=1"/>
          <p:cNvSpPr/>
          <p:nvPr/>
        </p:nvSpPr>
        <p:spPr>
          <a:xfrm>
            <a:off x="3691001" y="1988947"/>
            <a:ext cx="747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money</a:t>
            </a:r>
            <a:endParaRPr lang="en-US" altLang="zh-CN" sz="2000" dirty="0"/>
          </a:p>
        </p:txBody>
      </p:sp>
      <p:sp>
        <p:nvSpPr>
          <p:cNvPr id="13" name="QB_6_BD.426_1#54f604c33?vja=1&amp;pid=87fa30cbb&amp;color=0,0,0&amp;vtp=1"/>
          <p:cNvSpPr/>
          <p:nvPr/>
        </p:nvSpPr>
        <p:spPr>
          <a:xfrm>
            <a:off x="722376" y="2420747"/>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2.正是他的努力和决心让他在体育运动中取得了巨大的成就。（强调句）</a:t>
            </a:r>
            <a:endParaRPr lang="en-US" altLang="zh-CN" sz="2000" dirty="0"/>
          </a:p>
          <a:p>
            <a:pPr algn="just">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endParaRPr lang="en-US" altLang="zh-CN" sz="2000" dirty="0"/>
          </a:p>
        </p:txBody>
      </p:sp>
      <p:sp>
        <p:nvSpPr>
          <p:cNvPr id="14" name="QB_6_AN.427_1#54f604c33.blank?vja=1&amp;pid=87fa30cbb&amp;color=0,0,0&amp;vpa=196&amp;vtp=1"/>
          <p:cNvSpPr/>
          <p:nvPr/>
        </p:nvSpPr>
        <p:spPr>
          <a:xfrm>
            <a:off x="782701" y="2763647"/>
            <a:ext cx="211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15" name="QB_6_AN.428_1#54f604c33.blank?vja=1&amp;pid=87fa30cbb&amp;color=0,0,0&amp;vpa=197&amp;vtp=1"/>
          <p:cNvSpPr/>
          <p:nvPr/>
        </p:nvSpPr>
        <p:spPr>
          <a:xfrm>
            <a:off x="1435037" y="2763647"/>
            <a:ext cx="452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endParaRPr lang="en-US" altLang="zh-CN" sz="2000" dirty="0"/>
          </a:p>
        </p:txBody>
      </p:sp>
      <p:sp>
        <p:nvSpPr>
          <p:cNvPr id="16" name="QB_6_AN.429_1#54f604c33.blank?vja=1&amp;pid=87fa30cbb&amp;color=0,0,0&amp;vpa=198&amp;vtp=1"/>
          <p:cNvSpPr/>
          <p:nvPr/>
        </p:nvSpPr>
        <p:spPr>
          <a:xfrm>
            <a:off x="2315972" y="2763647"/>
            <a:ext cx="352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a:t>
            </a:r>
            <a:endParaRPr lang="en-US" altLang="zh-CN" sz="2000" dirty="0"/>
          </a:p>
        </p:txBody>
      </p:sp>
      <p:sp>
        <p:nvSpPr>
          <p:cNvPr id="17" name="QB_6_AN.430_1#54f604c33.blank?vja=1&amp;pid=87fa30cbb&amp;color=0,0,0&amp;vpa=199&amp;vtp=1"/>
          <p:cNvSpPr/>
          <p:nvPr/>
        </p:nvSpPr>
        <p:spPr>
          <a:xfrm>
            <a:off x="3082608" y="2763647"/>
            <a:ext cx="122097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effort（s）</a:t>
            </a:r>
            <a:endParaRPr lang="en-US" altLang="zh-CN" sz="2000" dirty="0"/>
          </a:p>
        </p:txBody>
      </p:sp>
      <p:sp>
        <p:nvSpPr>
          <p:cNvPr id="18" name="QB_6_AN.431_1#54f604c33.blank?vja=1&amp;pid=87fa30cbb&amp;color=0,0,0&amp;vpa=200&amp;vtp=1"/>
          <p:cNvSpPr/>
          <p:nvPr/>
        </p:nvSpPr>
        <p:spPr>
          <a:xfrm>
            <a:off x="4763643" y="2763647"/>
            <a:ext cx="423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19" name="QB_6_AN.432_1#54f604c33.blank?vja=1&amp;pid=87fa30cbb&amp;color=0,0,0&amp;vpa=201&amp;vtp=1"/>
          <p:cNvSpPr/>
          <p:nvPr/>
        </p:nvSpPr>
        <p:spPr>
          <a:xfrm>
            <a:off x="5606479" y="2763647"/>
            <a:ext cx="25463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determination/resolution</a:t>
            </a:r>
            <a:endParaRPr lang="en-US" altLang="zh-CN" sz="2000" dirty="0"/>
          </a:p>
        </p:txBody>
      </p:sp>
      <p:sp>
        <p:nvSpPr>
          <p:cNvPr id="20" name="QB_6_AN.433_1#54f604c33.blank?vja=1&amp;pid=87fa30cbb&amp;color=0,0,0&amp;vpa=202&amp;vtp=1"/>
          <p:cNvSpPr/>
          <p:nvPr/>
        </p:nvSpPr>
        <p:spPr>
          <a:xfrm>
            <a:off x="8570151" y="2763647"/>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fade">
                                      <p:cBhvr>
                                        <p:cTn id="55" dur="500"/>
                                        <p:tgtEl>
                                          <p:spTgt spid="10">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xEl>
                                              <p:pRg st="0" end="0"/>
                                            </p:txEl>
                                          </p:spTgt>
                                        </p:tgtEl>
                                        <p:attrNameLst>
                                          <p:attrName>style.visibility</p:attrName>
                                        </p:attrNameLst>
                                      </p:cBhvr>
                                      <p:to>
                                        <p:strVal val="visible"/>
                                      </p:to>
                                    </p:set>
                                    <p:animEffect transition="in" filter="fade">
                                      <p:cBhvr>
                                        <p:cTn id="58" dur="500"/>
                                        <p:tgtEl>
                                          <p:spTgt spid="10">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1">
                                            <p:bg/>
                                          </p:spTgt>
                                        </p:tgtEl>
                                        <p:attrNameLst>
                                          <p:attrName>style.visibility</p:attrName>
                                        </p:attrNameLst>
                                      </p:cBhvr>
                                      <p:to>
                                        <p:strVal val="visible"/>
                                      </p:to>
                                    </p:set>
                                    <p:animEffect transition="in" filter="fade">
                                      <p:cBhvr>
                                        <p:cTn id="63" dur="500"/>
                                        <p:tgtEl>
                                          <p:spTgt spid="11">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1">
                                            <p:txEl>
                                              <p:pRg st="0" end="0"/>
                                            </p:txEl>
                                          </p:spTgt>
                                        </p:tgtEl>
                                        <p:attrNameLst>
                                          <p:attrName>style.visibility</p:attrName>
                                        </p:attrNameLst>
                                      </p:cBhvr>
                                      <p:to>
                                        <p:strVal val="visible"/>
                                      </p:to>
                                    </p:set>
                                    <p:animEffect transition="in" filter="fade">
                                      <p:cBhvr>
                                        <p:cTn id="66" dur="500"/>
                                        <p:tgtEl>
                                          <p:spTgt spid="11">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2">
                                            <p:bg/>
                                          </p:spTgt>
                                        </p:tgtEl>
                                        <p:attrNameLst>
                                          <p:attrName>style.visibility</p:attrName>
                                        </p:attrNameLst>
                                      </p:cBhvr>
                                      <p:to>
                                        <p:strVal val="visible"/>
                                      </p:to>
                                    </p:set>
                                    <p:animEffect transition="in" filter="fade">
                                      <p:cBhvr>
                                        <p:cTn id="71" dur="500"/>
                                        <p:tgtEl>
                                          <p:spTgt spid="12">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2">
                                            <p:txEl>
                                              <p:pRg st="0" end="0"/>
                                            </p:txEl>
                                          </p:spTgt>
                                        </p:tgtEl>
                                        <p:attrNameLst>
                                          <p:attrName>style.visibility</p:attrName>
                                        </p:attrNameLst>
                                      </p:cBhvr>
                                      <p:to>
                                        <p:strVal val="visible"/>
                                      </p:to>
                                    </p:set>
                                    <p:animEffect transition="in" filter="fade">
                                      <p:cBhvr>
                                        <p:cTn id="74" dur="500"/>
                                        <p:tgtEl>
                                          <p:spTgt spid="12">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5">
                                            <p:bg/>
                                          </p:spTgt>
                                        </p:tgtEl>
                                        <p:attrNameLst>
                                          <p:attrName>style.visibility</p:attrName>
                                        </p:attrNameLst>
                                      </p:cBhvr>
                                      <p:to>
                                        <p:strVal val="visible"/>
                                      </p:to>
                                    </p:set>
                                    <p:animEffect transition="in" filter="fade">
                                      <p:cBhvr>
                                        <p:cTn id="87" dur="500"/>
                                        <p:tgtEl>
                                          <p:spTgt spid="15">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5">
                                            <p:txEl>
                                              <p:pRg st="0" end="0"/>
                                            </p:txEl>
                                          </p:spTgt>
                                        </p:tgtEl>
                                        <p:attrNameLst>
                                          <p:attrName>style.visibility</p:attrName>
                                        </p:attrNameLst>
                                      </p:cBhvr>
                                      <p:to>
                                        <p:strVal val="visible"/>
                                      </p:to>
                                    </p:set>
                                    <p:animEffect transition="in" filter="fade">
                                      <p:cBhvr>
                                        <p:cTn id="90" dur="500"/>
                                        <p:tgtEl>
                                          <p:spTgt spid="15">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6">
                                            <p:bg/>
                                          </p:spTgt>
                                        </p:tgtEl>
                                        <p:attrNameLst>
                                          <p:attrName>style.visibility</p:attrName>
                                        </p:attrNameLst>
                                      </p:cBhvr>
                                      <p:to>
                                        <p:strVal val="visible"/>
                                      </p:to>
                                    </p:set>
                                    <p:animEffect transition="in" filter="fade">
                                      <p:cBhvr>
                                        <p:cTn id="95" dur="500"/>
                                        <p:tgtEl>
                                          <p:spTgt spid="16">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6">
                                            <p:txEl>
                                              <p:pRg st="0" end="0"/>
                                            </p:txEl>
                                          </p:spTgt>
                                        </p:tgtEl>
                                        <p:attrNameLst>
                                          <p:attrName>style.visibility</p:attrName>
                                        </p:attrNameLst>
                                      </p:cBhvr>
                                      <p:to>
                                        <p:strVal val="visible"/>
                                      </p:to>
                                    </p:set>
                                    <p:animEffect transition="in" filter="fade">
                                      <p:cBhvr>
                                        <p:cTn id="98" dur="500"/>
                                        <p:tgtEl>
                                          <p:spTgt spid="16">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7">
                                            <p:bg/>
                                          </p:spTgt>
                                        </p:tgtEl>
                                        <p:attrNameLst>
                                          <p:attrName>style.visibility</p:attrName>
                                        </p:attrNameLst>
                                      </p:cBhvr>
                                      <p:to>
                                        <p:strVal val="visible"/>
                                      </p:to>
                                    </p:set>
                                    <p:animEffect transition="in" filter="fade">
                                      <p:cBhvr>
                                        <p:cTn id="103" dur="500"/>
                                        <p:tgtEl>
                                          <p:spTgt spid="17">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7">
                                            <p:txEl>
                                              <p:pRg st="0" end="0"/>
                                            </p:txEl>
                                          </p:spTgt>
                                        </p:tgtEl>
                                        <p:attrNameLst>
                                          <p:attrName>style.visibility</p:attrName>
                                        </p:attrNameLst>
                                      </p:cBhvr>
                                      <p:to>
                                        <p:strVal val="visible"/>
                                      </p:to>
                                    </p:set>
                                    <p:animEffect transition="in" filter="fade">
                                      <p:cBhvr>
                                        <p:cTn id="106" dur="500"/>
                                        <p:tgtEl>
                                          <p:spTgt spid="17">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8">
                                            <p:bg/>
                                          </p:spTgt>
                                        </p:tgtEl>
                                        <p:attrNameLst>
                                          <p:attrName>style.visibility</p:attrName>
                                        </p:attrNameLst>
                                      </p:cBhvr>
                                      <p:to>
                                        <p:strVal val="visible"/>
                                      </p:to>
                                    </p:set>
                                    <p:animEffect transition="in" filter="fade">
                                      <p:cBhvr>
                                        <p:cTn id="111" dur="500"/>
                                        <p:tgtEl>
                                          <p:spTgt spid="18">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8">
                                            <p:txEl>
                                              <p:pRg st="0" end="0"/>
                                            </p:txEl>
                                          </p:spTgt>
                                        </p:tgtEl>
                                        <p:attrNameLst>
                                          <p:attrName>style.visibility</p:attrName>
                                        </p:attrNameLst>
                                      </p:cBhvr>
                                      <p:to>
                                        <p:strVal val="visible"/>
                                      </p:to>
                                    </p:set>
                                    <p:animEffect transition="in" filter="fade">
                                      <p:cBhvr>
                                        <p:cTn id="114" dur="500"/>
                                        <p:tgtEl>
                                          <p:spTgt spid="18">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19">
                                            <p:bg/>
                                          </p:spTgt>
                                        </p:tgtEl>
                                        <p:attrNameLst>
                                          <p:attrName>style.visibility</p:attrName>
                                        </p:attrNameLst>
                                      </p:cBhvr>
                                      <p:to>
                                        <p:strVal val="visible"/>
                                      </p:to>
                                    </p:set>
                                    <p:animEffect transition="in" filter="fade">
                                      <p:cBhvr>
                                        <p:cTn id="119" dur="500"/>
                                        <p:tgtEl>
                                          <p:spTgt spid="19">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19">
                                            <p:txEl>
                                              <p:pRg st="0" end="0"/>
                                            </p:txEl>
                                          </p:spTgt>
                                        </p:tgtEl>
                                        <p:attrNameLst>
                                          <p:attrName>style.visibility</p:attrName>
                                        </p:attrNameLst>
                                      </p:cBhvr>
                                      <p:to>
                                        <p:strVal val="visible"/>
                                      </p:to>
                                    </p:set>
                                    <p:animEffect transition="in" filter="fade">
                                      <p:cBhvr>
                                        <p:cTn id="122" dur="500"/>
                                        <p:tgtEl>
                                          <p:spTgt spid="19">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0">
                                            <p:bg/>
                                          </p:spTgt>
                                        </p:tgtEl>
                                        <p:attrNameLst>
                                          <p:attrName>style.visibility</p:attrName>
                                        </p:attrNameLst>
                                      </p:cBhvr>
                                      <p:to>
                                        <p:strVal val="visible"/>
                                      </p:to>
                                    </p:set>
                                    <p:animEffect transition="in" filter="fade">
                                      <p:cBhvr>
                                        <p:cTn id="127" dur="500"/>
                                        <p:tgtEl>
                                          <p:spTgt spid="20">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0">
                                            <p:txEl>
                                              <p:pRg st="0" end="0"/>
                                            </p:txEl>
                                          </p:spTgt>
                                        </p:tgtEl>
                                        <p:attrNameLst>
                                          <p:attrName>style.visibility</p:attrName>
                                        </p:attrNameLst>
                                      </p:cBhvr>
                                      <p:to>
                                        <p:strVal val="visible"/>
                                      </p:to>
                                    </p:set>
                                    <p:animEffect transition="in" filter="fade">
                                      <p:cBhvr>
                                        <p:cTn id="130"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P spid="10" grpId="0" animBg="1" build="p"/>
      <p:bldP spid="11" grpId="0" animBg="1" build="p"/>
      <p:bldP spid="12" grpId="0" animBg="1" build="p"/>
      <p:bldP spid="14" grpId="0" animBg="1" build="p"/>
      <p:bldP spid="15" grpId="0" animBg="1" build="p"/>
      <p:bldP spid="16" grpId="0" animBg="1" build="p"/>
      <p:bldP spid="17" grpId="0" animBg="1" build="p"/>
      <p:bldP spid="18" grpId="0" animBg="1" build="p"/>
      <p:bldP spid="19" grpId="0" animBg="1" build="p"/>
      <p:bldP spid="20" grpId="0" animBg="1"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434_1#54f604c33?vja=1&amp;pid=87fa30cbb&amp;color=0,0,0&amp;mp=1&amp;vtp=1&amp;bt=1"/>
          <p:cNvSpPr/>
          <p:nvPr/>
        </p:nvSpPr>
        <p:spPr>
          <a:xfrm>
            <a:off x="722376" y="900000"/>
            <a:ext cx="10753344" cy="1528953"/>
          </a:xfrm>
          <a:prstGeom prst="rect">
            <a:avLst/>
          </a:prstGeom>
          <a:noFill/>
        </p:spPr>
        <p:txBody>
          <a:bodyPr wrap="square" lIns="0" tIns="0" rIns="0" bIns="0" rtlCol="0" anchor="t"/>
          <a:lstStyle/>
          <a:p>
            <a:pPr algn="l">
              <a:lnSpc>
                <a:spcPct val="125000"/>
              </a:lnSpc>
            </a:pPr>
            <a:r>
              <a:rPr lang="en-US" altLang="zh-CN" sz="2000" b="1" i="0" dirty="0" err="1">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强调句型“it+is/was+被强调部分+that/who+其他部分”</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被强调部分可以是句中除谓语以外的其他成分。当被强调部分为人时，用that和who均可。</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强调句型的特殊疑问句式：特殊疑问词+is/was+it+that+其他部分?</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”句式的强调句型：it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until+被强调部分+that+其他部分</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2_1#90ab51299?vja=1&amp;pid=60c9d3d3d&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endParaRPr lang="en-US" altLang="zh-CN" sz="2000" dirty="0"/>
          </a:p>
        </p:txBody>
      </p:sp>
      <p:sp>
        <p:nvSpPr>
          <p:cNvPr id="3" name="QB_6_AN.23_1#90ab51299.blank?vja=1&amp;pid=60c9d3d3d&amp;color=0,0,0&amp;vpa=8&amp;vtp=1"/>
          <p:cNvSpPr/>
          <p:nvPr/>
        </p:nvSpPr>
        <p:spPr>
          <a:xfrm>
            <a:off x="1106488" y="845313"/>
            <a:ext cx="1001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Devoting</a:t>
            </a:r>
            <a:endParaRPr lang="en-US" altLang="zh-CN" sz="2000" dirty="0"/>
          </a:p>
        </p:txBody>
      </p:sp>
      <p:sp>
        <p:nvSpPr>
          <p:cNvPr id="4" name="QB_6_AS.24_1#90ab51299?vja=1&amp;pid=60c9d3d3d&amp;color=0,0,0&amp;vtp=1"/>
          <p:cNvSpPr/>
          <p:nvPr/>
        </p:nvSpPr>
        <p:spPr>
          <a:xfrm>
            <a:off x="722376" y="1696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句意为：（由于）全身心投入科学事业，她没有时间照顾她的家人。devote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oneself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意为“致力于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”；此处为非谓语动词作状语，且devote和主语she之间为逻辑上的主动关系。故填Devoting。</a:t>
            </a:r>
            <a:endParaRPr lang="en-US" altLang="zh-CN" sz="2200" dirty="0"/>
          </a:p>
        </p:txBody>
      </p:sp>
      <p:sp>
        <p:nvSpPr>
          <p:cNvPr id="5" name="QB_6_BD.25_1#4326340d1?vja=1&amp;pid=60c9d3d3d&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a:t>
            </a:r>
            <a:endParaRPr lang="en-US" altLang="zh-CN" sz="2000" dirty="0"/>
          </a:p>
        </p:txBody>
      </p:sp>
      <p:sp>
        <p:nvSpPr>
          <p:cNvPr id="6" name="QB_6_AN.26_1#4326340d1.blank?vja=1&amp;pid=60c9d3d3d&amp;color=0,0,0&amp;vpa=9&amp;vtp=1"/>
          <p:cNvSpPr/>
          <p:nvPr/>
        </p:nvSpPr>
        <p:spPr>
          <a:xfrm>
            <a:off x="5362829" y="2846959"/>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7" name="QB_6_AS.27_1#4326340d1?vja=1&amp;pid=60c9d3d3d&amp;color=0,0,0&amp;vtp=1"/>
          <p:cNvSpPr/>
          <p:nvPr/>
        </p:nvSpPr>
        <p:spPr>
          <a:xfrm>
            <a:off x="722376" y="3309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句意为：中国的人口多于美国的人口。设空处指代前面提到的population，为单数特指，故填that。</a:t>
            </a:r>
            <a:endParaRPr lang="en-US" altLang="zh-CN" sz="2200" dirty="0"/>
          </a:p>
        </p:txBody>
      </p:sp>
      <p:sp>
        <p:nvSpPr>
          <p:cNvPr id="8" name="QB_6_BD.28_1#251e098b9?vja=1&amp;pid=60c9d3d3d&amp;color=0,0,0&amp;vtp=1"/>
          <p:cNvSpPr/>
          <p:nvPr/>
        </p:nvSpPr>
        <p:spPr>
          <a:xfrm>
            <a:off x="722376" y="41169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concentrate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endParaRPr lang="en-US" altLang="zh-CN" sz="2000" dirty="0"/>
          </a:p>
        </p:txBody>
      </p:sp>
      <p:sp>
        <p:nvSpPr>
          <p:cNvPr id="9" name="QB_6_AN.29_1#251e098b9.blank?vja=1&amp;pid=60c9d3d3d&amp;color=0,0,0&amp;vpa=10&amp;vtp=1"/>
          <p:cNvSpPr/>
          <p:nvPr/>
        </p:nvSpPr>
        <p:spPr>
          <a:xfrm>
            <a:off x="5108893" y="4066159"/>
            <a:ext cx="495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why</a:t>
            </a:r>
            <a:endParaRPr lang="en-US" altLang="zh-CN" sz="2000" dirty="0"/>
          </a:p>
        </p:txBody>
      </p:sp>
      <p:sp>
        <p:nvSpPr>
          <p:cNvPr id="10" name="QB_6_AS.30_1#251e098b9?vja=1&amp;pid=60c9d3d3d&amp;color=0,0,0&amp;vtp=1"/>
          <p:cNvSpPr/>
          <p:nvPr/>
        </p:nvSpPr>
        <p:spPr>
          <a:xfrm>
            <a:off x="722376" y="4541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句意为：他昨晚熬夜了。那就是他今天不能集中注意力学习的原因。根据语境可知，此处强调结果，故填why。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35_1#1ea898138?vja=1&amp;pid=87fa30cbb&amp;color=0,0,0&amp;mp=1&amp;vtp=1&amp;bt=1"/>
          <p:cNvSpPr/>
          <p:nvPr/>
        </p:nvSpPr>
        <p:spPr>
          <a:xfrm>
            <a:off x="722376" y="900000"/>
            <a:ext cx="10753344" cy="2252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3.昨晚下了很大的雪，因此造成了今天的交通问题。（thus）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heavily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4.这个计划旨在激励员工更高效地工作。（motivate）</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plan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designed </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 _________ __________ ___ 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more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efficiently.</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5.据估算，去年丧失了至少47,000个工作岗位。（calculate）</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 _____ __________ 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least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47,000</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jobs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were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lost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last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year.</a:t>
            </a:r>
            <a:endParaRPr lang="en-US" altLang="zh-CN" sz="2000" dirty="0"/>
          </a:p>
        </p:txBody>
      </p:sp>
      <p:sp>
        <p:nvSpPr>
          <p:cNvPr id="3" name="QB_6_AN.436_1#1ea898138.blank?vja=1&amp;pid=87fa30cbb&amp;color=0,0,0&amp;mp=1&amp;vpa=203&amp;vtp=1"/>
          <p:cNvSpPr/>
          <p:nvPr/>
        </p:nvSpPr>
        <p:spPr>
          <a:xfrm>
            <a:off x="4029139" y="1242900"/>
            <a:ext cx="479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thus</a:t>
            </a:r>
            <a:endParaRPr lang="en-US" altLang="zh-CN" sz="2000" dirty="0"/>
          </a:p>
        </p:txBody>
      </p:sp>
      <p:sp>
        <p:nvSpPr>
          <p:cNvPr id="4" name="QB_6_AN.437_1#1ea898138.blank?vja=1&amp;pid=87fa30cbb&amp;color=0,0,0&amp;mp=1&amp;vpa=204&amp;vtp=1"/>
          <p:cNvSpPr/>
          <p:nvPr/>
        </p:nvSpPr>
        <p:spPr>
          <a:xfrm>
            <a:off x="4803839" y="1230200"/>
            <a:ext cx="831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causing</a:t>
            </a:r>
            <a:endParaRPr lang="en-US" altLang="zh-CN" sz="2000" dirty="0"/>
          </a:p>
        </p:txBody>
      </p:sp>
      <p:sp>
        <p:nvSpPr>
          <p:cNvPr id="5" name="QB_6_AN.438_1#1ea898138.blank?vja=1&amp;pid=87fa30cbb&amp;color=0,0,0&amp;mp=1&amp;vpa=205&amp;vtp=1"/>
          <p:cNvSpPr/>
          <p:nvPr/>
        </p:nvSpPr>
        <p:spPr>
          <a:xfrm>
            <a:off x="5921439" y="1242900"/>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6" name="QB_6_AN.439_1#1ea898138.blank?vja=1&amp;pid=87fa30cbb&amp;color=0,0,0&amp;mp=1&amp;vpa=206&amp;vtp=1"/>
          <p:cNvSpPr/>
          <p:nvPr/>
        </p:nvSpPr>
        <p:spPr>
          <a:xfrm>
            <a:off x="6594539" y="1242900"/>
            <a:ext cx="670116"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traffic</a:t>
            </a:r>
            <a:endParaRPr lang="en-US" altLang="zh-CN" sz="2000" dirty="0"/>
          </a:p>
        </p:txBody>
      </p:sp>
      <p:sp>
        <p:nvSpPr>
          <p:cNvPr id="7" name="QB_6_AN.440_1#1ea898138.blank?vja=1&amp;pid=87fa30cbb&amp;color=0,0,0&amp;mp=1&amp;vpa=207&amp;vtp=1"/>
          <p:cNvSpPr/>
          <p:nvPr/>
        </p:nvSpPr>
        <p:spPr>
          <a:xfrm>
            <a:off x="7572439" y="1230200"/>
            <a:ext cx="1508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problem（s）</a:t>
            </a:r>
            <a:endParaRPr lang="en-US" altLang="zh-CN" sz="2000" dirty="0"/>
          </a:p>
        </p:txBody>
      </p:sp>
      <p:sp>
        <p:nvSpPr>
          <p:cNvPr id="9" name="QB_6_AN.442_1#1ea898138.blank?vja=1&amp;pid=87fa30cbb&amp;color=0,0,0&amp;vpa=208&amp;vtp=1"/>
          <p:cNvSpPr/>
          <p:nvPr/>
        </p:nvSpPr>
        <p:spPr>
          <a:xfrm>
            <a:off x="3116326" y="2004900"/>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0" name="QB_6_AN.443_1#1ea898138.blank?vja=1&amp;pid=87fa30cbb&amp;color=0,0,0&amp;vpa=209&amp;vtp=1"/>
          <p:cNvSpPr/>
          <p:nvPr/>
        </p:nvSpPr>
        <p:spPr>
          <a:xfrm>
            <a:off x="3649726" y="2004900"/>
            <a:ext cx="942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motivate</a:t>
            </a:r>
            <a:endParaRPr lang="en-US" altLang="zh-CN" sz="2000" dirty="0"/>
          </a:p>
        </p:txBody>
      </p:sp>
      <p:sp>
        <p:nvSpPr>
          <p:cNvPr id="11" name="QB_6_AN.444_1#1ea898138.blank?vja=1&amp;pid=87fa30cbb&amp;color=0,0,0&amp;vpa=210&amp;vtp=1"/>
          <p:cNvSpPr/>
          <p:nvPr/>
        </p:nvSpPr>
        <p:spPr>
          <a:xfrm>
            <a:off x="4894326" y="1992200"/>
            <a:ext cx="1141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employees</a:t>
            </a:r>
            <a:endParaRPr lang="en-US" altLang="zh-CN" sz="2000" dirty="0"/>
          </a:p>
        </p:txBody>
      </p:sp>
      <p:sp>
        <p:nvSpPr>
          <p:cNvPr id="12" name="QB_6_AN.445_1#1ea898138.blank?vja=1&amp;pid=87fa30cbb&amp;color=0,0,0&amp;vpa=211&amp;vtp=1"/>
          <p:cNvSpPr/>
          <p:nvPr/>
        </p:nvSpPr>
        <p:spPr>
          <a:xfrm>
            <a:off x="6291326" y="2004900"/>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3" name="QB_6_AN.446_1#1ea898138.blank?vja=1&amp;pid=87fa30cbb&amp;color=0,0,0&amp;vpa=212&amp;vtp=1"/>
          <p:cNvSpPr/>
          <p:nvPr/>
        </p:nvSpPr>
        <p:spPr>
          <a:xfrm>
            <a:off x="6824726" y="2004900"/>
            <a:ext cx="579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work</a:t>
            </a:r>
            <a:endParaRPr lang="en-US" altLang="zh-CN" sz="2000" dirty="0"/>
          </a:p>
        </p:txBody>
      </p:sp>
      <p:sp>
        <p:nvSpPr>
          <p:cNvPr id="15" name="QB_6_AN.448_1#1ea898138.blank?vja=1&amp;pid=87fa30cbb&amp;color=0,0,0&amp;vpa=213&amp;vtp=1"/>
          <p:cNvSpPr/>
          <p:nvPr/>
        </p:nvSpPr>
        <p:spPr>
          <a:xfrm>
            <a:off x="782701" y="2766900"/>
            <a:ext cx="211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16" name="QB_6_AN.449_1#1ea898138.blank?vja=1&amp;pid=87fa30cbb&amp;color=0,0,0&amp;vpa=214&amp;vtp=1"/>
          <p:cNvSpPr/>
          <p:nvPr/>
        </p:nvSpPr>
        <p:spPr>
          <a:xfrm>
            <a:off x="1303401" y="2766900"/>
            <a:ext cx="452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endParaRPr lang="en-US" altLang="zh-CN" sz="2000" dirty="0"/>
          </a:p>
        </p:txBody>
      </p:sp>
      <p:sp>
        <p:nvSpPr>
          <p:cNvPr id="17" name="QB_6_AN.450_1#1ea898138.blank?vja=1&amp;pid=87fa30cbb&amp;color=0,0,0&amp;vpa=215&amp;vtp=1"/>
          <p:cNvSpPr/>
          <p:nvPr/>
        </p:nvSpPr>
        <p:spPr>
          <a:xfrm>
            <a:off x="2065401" y="2766900"/>
            <a:ext cx="1084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calculated</a:t>
            </a:r>
            <a:endParaRPr lang="en-US" altLang="zh-CN" sz="2000" dirty="0"/>
          </a:p>
        </p:txBody>
      </p:sp>
      <p:sp>
        <p:nvSpPr>
          <p:cNvPr id="18" name="QB_6_AN.451_1#1ea898138.blank?vja=1&amp;pid=87fa30cbb&amp;color=0,0,0&amp;vpa=216&amp;vtp=1"/>
          <p:cNvSpPr/>
          <p:nvPr/>
        </p:nvSpPr>
        <p:spPr>
          <a:xfrm>
            <a:off x="3462401" y="2766900"/>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fade">
                                      <p:cBhvr>
                                        <p:cTn id="55" dur="500"/>
                                        <p:tgtEl>
                                          <p:spTgt spid="10">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xEl>
                                              <p:pRg st="0" end="0"/>
                                            </p:txEl>
                                          </p:spTgt>
                                        </p:tgtEl>
                                        <p:attrNameLst>
                                          <p:attrName>style.visibility</p:attrName>
                                        </p:attrNameLst>
                                      </p:cBhvr>
                                      <p:to>
                                        <p:strVal val="visible"/>
                                      </p:to>
                                    </p:set>
                                    <p:animEffect transition="in" filter="fade">
                                      <p:cBhvr>
                                        <p:cTn id="58" dur="500"/>
                                        <p:tgtEl>
                                          <p:spTgt spid="10">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1">
                                            <p:bg/>
                                          </p:spTgt>
                                        </p:tgtEl>
                                        <p:attrNameLst>
                                          <p:attrName>style.visibility</p:attrName>
                                        </p:attrNameLst>
                                      </p:cBhvr>
                                      <p:to>
                                        <p:strVal val="visible"/>
                                      </p:to>
                                    </p:set>
                                    <p:animEffect transition="in" filter="fade">
                                      <p:cBhvr>
                                        <p:cTn id="63" dur="500"/>
                                        <p:tgtEl>
                                          <p:spTgt spid="11">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1">
                                            <p:txEl>
                                              <p:pRg st="0" end="0"/>
                                            </p:txEl>
                                          </p:spTgt>
                                        </p:tgtEl>
                                        <p:attrNameLst>
                                          <p:attrName>style.visibility</p:attrName>
                                        </p:attrNameLst>
                                      </p:cBhvr>
                                      <p:to>
                                        <p:strVal val="visible"/>
                                      </p:to>
                                    </p:set>
                                    <p:animEffect transition="in" filter="fade">
                                      <p:cBhvr>
                                        <p:cTn id="66" dur="500"/>
                                        <p:tgtEl>
                                          <p:spTgt spid="11">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2">
                                            <p:bg/>
                                          </p:spTgt>
                                        </p:tgtEl>
                                        <p:attrNameLst>
                                          <p:attrName>style.visibility</p:attrName>
                                        </p:attrNameLst>
                                      </p:cBhvr>
                                      <p:to>
                                        <p:strVal val="visible"/>
                                      </p:to>
                                    </p:set>
                                    <p:animEffect transition="in" filter="fade">
                                      <p:cBhvr>
                                        <p:cTn id="71" dur="500"/>
                                        <p:tgtEl>
                                          <p:spTgt spid="12">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2">
                                            <p:txEl>
                                              <p:pRg st="0" end="0"/>
                                            </p:txEl>
                                          </p:spTgt>
                                        </p:tgtEl>
                                        <p:attrNameLst>
                                          <p:attrName>style.visibility</p:attrName>
                                        </p:attrNameLst>
                                      </p:cBhvr>
                                      <p:to>
                                        <p:strVal val="visible"/>
                                      </p:to>
                                    </p:set>
                                    <p:animEffect transition="in" filter="fade">
                                      <p:cBhvr>
                                        <p:cTn id="74" dur="500"/>
                                        <p:tgtEl>
                                          <p:spTgt spid="12">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3">
                                            <p:bg/>
                                          </p:spTgt>
                                        </p:tgtEl>
                                        <p:attrNameLst>
                                          <p:attrName>style.visibility</p:attrName>
                                        </p:attrNameLst>
                                      </p:cBhvr>
                                      <p:to>
                                        <p:strVal val="visible"/>
                                      </p:to>
                                    </p:set>
                                    <p:animEffect transition="in" filter="fade">
                                      <p:cBhvr>
                                        <p:cTn id="79" dur="500"/>
                                        <p:tgtEl>
                                          <p:spTgt spid="13">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3">
                                            <p:txEl>
                                              <p:pRg st="0" end="0"/>
                                            </p:txEl>
                                          </p:spTgt>
                                        </p:tgtEl>
                                        <p:attrNameLst>
                                          <p:attrName>style.visibility</p:attrName>
                                        </p:attrNameLst>
                                      </p:cBhvr>
                                      <p:to>
                                        <p:strVal val="visible"/>
                                      </p:to>
                                    </p:set>
                                    <p:animEffect transition="in" filter="fade">
                                      <p:cBhvr>
                                        <p:cTn id="82" dur="500"/>
                                        <p:tgtEl>
                                          <p:spTgt spid="13">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5">
                                            <p:bg/>
                                          </p:spTgt>
                                        </p:tgtEl>
                                        <p:attrNameLst>
                                          <p:attrName>style.visibility</p:attrName>
                                        </p:attrNameLst>
                                      </p:cBhvr>
                                      <p:to>
                                        <p:strVal val="visible"/>
                                      </p:to>
                                    </p:set>
                                    <p:animEffect transition="in" filter="fade">
                                      <p:cBhvr>
                                        <p:cTn id="87" dur="500"/>
                                        <p:tgtEl>
                                          <p:spTgt spid="15">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5">
                                            <p:txEl>
                                              <p:pRg st="0" end="0"/>
                                            </p:txEl>
                                          </p:spTgt>
                                        </p:tgtEl>
                                        <p:attrNameLst>
                                          <p:attrName>style.visibility</p:attrName>
                                        </p:attrNameLst>
                                      </p:cBhvr>
                                      <p:to>
                                        <p:strVal val="visible"/>
                                      </p:to>
                                    </p:set>
                                    <p:animEffect transition="in" filter="fade">
                                      <p:cBhvr>
                                        <p:cTn id="90" dur="500"/>
                                        <p:tgtEl>
                                          <p:spTgt spid="15">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6">
                                            <p:bg/>
                                          </p:spTgt>
                                        </p:tgtEl>
                                        <p:attrNameLst>
                                          <p:attrName>style.visibility</p:attrName>
                                        </p:attrNameLst>
                                      </p:cBhvr>
                                      <p:to>
                                        <p:strVal val="visible"/>
                                      </p:to>
                                    </p:set>
                                    <p:animEffect transition="in" filter="fade">
                                      <p:cBhvr>
                                        <p:cTn id="95" dur="500"/>
                                        <p:tgtEl>
                                          <p:spTgt spid="16">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6">
                                            <p:txEl>
                                              <p:pRg st="0" end="0"/>
                                            </p:txEl>
                                          </p:spTgt>
                                        </p:tgtEl>
                                        <p:attrNameLst>
                                          <p:attrName>style.visibility</p:attrName>
                                        </p:attrNameLst>
                                      </p:cBhvr>
                                      <p:to>
                                        <p:strVal val="visible"/>
                                      </p:to>
                                    </p:set>
                                    <p:animEffect transition="in" filter="fade">
                                      <p:cBhvr>
                                        <p:cTn id="98" dur="500"/>
                                        <p:tgtEl>
                                          <p:spTgt spid="16">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7">
                                            <p:bg/>
                                          </p:spTgt>
                                        </p:tgtEl>
                                        <p:attrNameLst>
                                          <p:attrName>style.visibility</p:attrName>
                                        </p:attrNameLst>
                                      </p:cBhvr>
                                      <p:to>
                                        <p:strVal val="visible"/>
                                      </p:to>
                                    </p:set>
                                    <p:animEffect transition="in" filter="fade">
                                      <p:cBhvr>
                                        <p:cTn id="103" dur="500"/>
                                        <p:tgtEl>
                                          <p:spTgt spid="17">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7">
                                            <p:txEl>
                                              <p:pRg st="0" end="0"/>
                                            </p:txEl>
                                          </p:spTgt>
                                        </p:tgtEl>
                                        <p:attrNameLst>
                                          <p:attrName>style.visibility</p:attrName>
                                        </p:attrNameLst>
                                      </p:cBhvr>
                                      <p:to>
                                        <p:strVal val="visible"/>
                                      </p:to>
                                    </p:set>
                                    <p:animEffect transition="in" filter="fade">
                                      <p:cBhvr>
                                        <p:cTn id="106" dur="500"/>
                                        <p:tgtEl>
                                          <p:spTgt spid="17">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8">
                                            <p:bg/>
                                          </p:spTgt>
                                        </p:tgtEl>
                                        <p:attrNameLst>
                                          <p:attrName>style.visibility</p:attrName>
                                        </p:attrNameLst>
                                      </p:cBhvr>
                                      <p:to>
                                        <p:strVal val="visible"/>
                                      </p:to>
                                    </p:set>
                                    <p:animEffect transition="in" filter="fade">
                                      <p:cBhvr>
                                        <p:cTn id="111" dur="500"/>
                                        <p:tgtEl>
                                          <p:spTgt spid="18">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8">
                                            <p:txEl>
                                              <p:pRg st="0" end="0"/>
                                            </p:txEl>
                                          </p:spTgt>
                                        </p:tgtEl>
                                        <p:attrNameLst>
                                          <p:attrName>style.visibility</p:attrName>
                                        </p:attrNameLst>
                                      </p:cBhvr>
                                      <p:to>
                                        <p:strVal val="visible"/>
                                      </p:to>
                                    </p:set>
                                    <p:animEffect transition="in" filter="fade">
                                      <p:cBhvr>
                                        <p:cTn id="114"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9" grpId="0" animBg="1" build="p"/>
      <p:bldP spid="10" grpId="0" animBg="1" build="p"/>
      <p:bldP spid="11" grpId="0" animBg="1" build="p"/>
      <p:bldP spid="12" grpId="0" animBg="1" build="p"/>
      <p:bldP spid="13" grpId="0" animBg="1" build="p"/>
      <p:bldP spid="15" grpId="0" animBg="1" build="p"/>
      <p:bldP spid="16" grpId="0" animBg="1" build="p"/>
      <p:bldP spid="17" grpId="0" animBg="1" build="p"/>
      <p:bldP spid="18" grpId="0" animBg="1"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52_1#f04776c3a?vja=1&amp;pid=d94745a3e&amp;color=0,0,0&amp;vtp=1&amp;bt=1"/>
          <p:cNvSpPr/>
          <p:nvPr/>
        </p:nvSpPr>
        <p:spPr>
          <a:xfrm>
            <a:off x="722376" y="900000"/>
            <a:ext cx="10753344" cy="3810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[辽宁大连二十四中2025高二期中]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Witnessing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blood-red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volcanic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eruption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liquid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volcano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spotted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sinuous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（蜿蜒的）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lava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corners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neighbour.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geologically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volcanically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revelation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reshape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evolution.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primaeval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（远古的）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paradise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overflowing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scorched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hellscape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acidic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volcanic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histories.</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52_1#f04776c3a?vja=1&amp;pid=d94745a3e&amp;color=0,0,0&amp;vtp=1&amp;bt=1"/>
          <p:cNvSpPr/>
          <p:nvPr/>
        </p:nvSpPr>
        <p:spPr>
          <a:xfrm>
            <a:off x="722376" y="900000"/>
            <a:ext cx="10753344" cy="4533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Volcanic</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eruptions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atmosphere.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eruptions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runaway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temperate,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waterlogged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eruptions,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geologically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alive—and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destructive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volcanism,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Venusian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eruption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volcanoes,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nontransparent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atmosphere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prevented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eruption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Venus’s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clouds,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glimpse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1990s,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NASA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cloud-penetrating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radar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relatively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low-resolution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molten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troublesome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software,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unambiguous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lava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sz="2000" dirty="0"/>
          </a:p>
        </p:txBody>
      </p:sp>
      <p:sp>
        <p:nvSpPr>
          <p:cNvPr id="3" name="QM_6_EX.453_1#f04776c3a?vja=1&amp;pid=d94745a3e&amp;color=0,0,0&amp;vtp=1"/>
          <p:cNvSpPr/>
          <p:nvPr/>
        </p:nvSpPr>
        <p:spPr>
          <a:xfrm>
            <a:off x="716280" y="5401295"/>
            <a:ext cx="10753344" cy="1113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本文是一篇说明文。文章主要介绍科学家在金星上发现两处明显的熔岩流，这表明金星可能仍有火山活动，还探讨了金星与地球现状不同的原因及过去在探测金星熔岩流方面存在的困难。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54_1#7201e1b66?vja=1&amp;pid=f04776c3a&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mentioned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55_1#7201e1b66.bracket?vja=1&amp;pid=f04776c3a&amp;color=0,0,0&amp;vpa=217&amp;vtp=1"/>
          <p:cNvSpPr/>
          <p:nvPr/>
        </p:nvSpPr>
        <p:spPr>
          <a:xfrm>
            <a:off x="718985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454_2#7201e1b66.choices?vja=1&amp;pid=f04776c3a&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volcano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Venus.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B.Evidence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volcanic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Venus.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Venusian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eruption.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comparison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atmosphere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Venus’s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atmosphere.</a:t>
            </a:r>
            <a:endParaRPr lang="en-US" altLang="zh-CN" sz="2000" dirty="0"/>
          </a:p>
        </p:txBody>
      </p:sp>
      <p:sp>
        <p:nvSpPr>
          <p:cNvPr id="5" name="QC_7_AS.456_1#7201e1b66?vja=1&amp;pid=f04776c3a&amp;color=0,0,0&amp;vtp=1"/>
          <p:cNvSpPr/>
          <p:nvPr/>
        </p:nvSpPr>
        <p:spPr>
          <a:xfrm>
            <a:off x="722376" y="2839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spotted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Venus: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sinuous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lava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flows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corners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Earth’s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planetary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neighbour.These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findings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suggest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Venus,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considered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geologically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volcanically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today”可知，文章提到的主要发现是金星现在有火山活动的证据。故选B项。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57_1#dc320e6e1?vja=1&amp;pid=f04776c3a&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extremely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58_1#dc320e6e1.bracket?vja=1&amp;pid=f04776c3a&amp;color=0,0,0&amp;vpa=218&amp;vtp=1"/>
          <p:cNvSpPr/>
          <p:nvPr/>
        </p:nvSpPr>
        <p:spPr>
          <a:xfrm>
            <a:off x="8823833"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457_2#dc320e6e1.choices?vja=1&amp;pid=f04776c3a&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atmosphere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winds.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D.Volcanic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eruptions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triggered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a:t>
            </a:r>
            <a:endParaRPr lang="en-US" altLang="zh-CN" sz="2000" dirty="0"/>
          </a:p>
        </p:txBody>
      </p:sp>
      <p:sp>
        <p:nvSpPr>
          <p:cNvPr id="5" name="QC_7_AS.459_1#dc320e6e1?vja=1&amp;pid=f04776c3a&amp;color=0,0,0&amp;vtp=1"/>
          <p:cNvSpPr/>
          <p:nvPr/>
        </p:nvSpPr>
        <p:spPr>
          <a:xfrm>
            <a:off x="722376" y="2839847"/>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theory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holds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massive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eruptions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runaway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greenhouse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Venus,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turning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temperate,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waterlogged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desert.”可知，金星现在极其炎热干燥是因为大规模的火山喷发引起了温室效应。故选D项。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60_1#34070164e?vja=1&amp;pid=f04776c3a&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lava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61_1#34070164e.bracket?vja=1&amp;pid=f04776c3a&amp;color=0,0,0&amp;vpa=219&amp;vtp=1"/>
          <p:cNvSpPr/>
          <p:nvPr/>
        </p:nvSpPr>
        <p:spPr>
          <a:xfrm>
            <a:off x="10548049"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460_2#34070164e.choices?vja=1&amp;pid=f04776c3a&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radar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lava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nontransparent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atmosphere.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resolution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images.</a:t>
            </a:r>
            <a:endParaRPr lang="en-US" altLang="zh-CN" sz="2000" dirty="0"/>
          </a:p>
        </p:txBody>
      </p:sp>
      <p:sp>
        <p:nvSpPr>
          <p:cNvPr id="5" name="QC_7_AS.462_1#34070164e?vja=1&amp;pid=f04776c3a&amp;color=0,0,0&amp;vtp=1"/>
          <p:cNvSpPr/>
          <p:nvPr/>
        </p:nvSpPr>
        <p:spPr>
          <a:xfrm>
            <a:off x="722376" y="2839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细节理解题。根据最后一段中的“But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relatively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low-resolution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images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spotting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fresh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molten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troublesome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task.”可知，过去科学家难以在金星上探测到新的熔岩流是因为当时图像分辨率低。故选D项。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63_1#ff5208a1e?vja=1&amp;pid=f04776c3a&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64_1#ff5208a1e.bracket?vja=1&amp;pid=f04776c3a&amp;color=0,0,0&amp;vpa=220&amp;vtp=1"/>
          <p:cNvSpPr/>
          <p:nvPr/>
        </p:nvSpPr>
        <p:spPr>
          <a:xfrm>
            <a:off x="6397689"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463_2#ff5208a1e.choices?vja=1&amp;pid=f04776c3a&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A.Terrible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Venus’s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Catastrophe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B.Twin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C.Volcanic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Awakening: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Venus’s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Hidden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Revealed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D.Cloud-Piercing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Venus’s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Volcanoes</a:t>
            </a:r>
            <a:endParaRPr lang="en-US" altLang="zh-CN" sz="2000" dirty="0"/>
          </a:p>
        </p:txBody>
      </p:sp>
      <p:sp>
        <p:nvSpPr>
          <p:cNvPr id="5" name="QC_7_AS.465_1#ff5208a1e?vja=1&amp;pid=f04776c3a&amp;color=0,0,0&amp;vtp=1"/>
          <p:cNvSpPr/>
          <p:nvPr/>
        </p:nvSpPr>
        <p:spPr>
          <a:xfrm>
            <a:off x="722376" y="2839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主旨大意题。通读全文，尤其是根据第一段中的“These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findings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suggest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Venus,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considered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geologically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volcanically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today”和第三段中的“Venus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geologically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alive—and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destructive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transformation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yet”可知，文章主要围绕金星仍存在火山活动展开。C项（火山觉醒：金星隐藏的活动被揭示）能概括文章内容，最适合做文章标题。故选C项。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a317dd857.fixed?vja=1&amp;pid=356ba657c&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03</a:t>
            </a:r>
            <a:endParaRPr lang="en-US" altLang="zh-CN" sz="7200" dirty="0"/>
          </a:p>
        </p:txBody>
      </p:sp>
      <p:sp>
        <p:nvSpPr>
          <p:cNvPr id="3" name="C_4#a317dd857.fixed?vja=1&amp;pid=356ba657c&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Ⅲ</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Extended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reading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Project</a:t>
            </a:r>
            <a:endParaRPr lang="en-US" altLang="zh-CN" sz="4400" dirty="0"/>
          </a:p>
        </p:txBody>
      </p:sp>
      <p:pic>
        <p:nvPicPr>
          <p:cNvPr id="4" name="C_4#a317dd857.fixed?vja=1&amp;pid=356ba657c&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a317dd857.fixed?vja=1&amp;pid=356ba657c&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M_6_BD.466_1#359ca9ba3?vja=1&amp;pid=42a061eb1&amp;color=0,0,0&amp;vtp=1&amp;bt=1"/>
              <p:cNvSpPr/>
              <p:nvPr/>
            </p:nvSpPr>
            <p:spPr>
              <a:xfrm>
                <a:off x="722376" y="900000"/>
                <a:ext cx="10753344" cy="5217033"/>
              </a:xfrm>
              <a:prstGeom prst="rect">
                <a:avLst/>
              </a:prstGeom>
              <a:noFill/>
            </p:spPr>
            <p:txBody>
              <a:bodyPr wrap="square" lIns="0" tIns="0" rIns="0" bIns="0" rtlCol="0" anchor="t"/>
              <a:lstStyle/>
              <a:p>
                <a:pPr algn="ctr">
                  <a:lnSpc>
                    <a:spcPct val="123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[江苏淮安2025高二期末调研]</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BioScience</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innovative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cryopreserved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（低温保存的）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shadowed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frozen,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biorepository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（生物库）</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long-term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biorepository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incubated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decades.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Hagedorn,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senior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cryopreservation.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biorepository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endangered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Cryopreserved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196</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maintaining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temperature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liquid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nitrogen,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electricity,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supervision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（监督）.Any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disruption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（干扰）</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permanently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shadowed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artificial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cooling.</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Svalbard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million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underneath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permafrost,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cools</a:t>
                </a:r>
                <a:endParaRPr lang="en-US" altLang="zh-CN" sz="2000" dirty="0"/>
              </a:p>
            </p:txBody>
          </p:sp>
        </mc:Choice>
        <mc:Fallback>
          <p:sp>
            <p:nvSpPr>
              <p:cNvPr id="2" name="QM_6_BD.466_1#359ca9ba3?vja=1&amp;pid=42a061eb1&amp;color=0,0,0&amp;vtp=1&amp;bt=1"/>
              <p:cNvSpPr>
                <a:spLocks noRot="1" noChangeAspect="1" noMove="1" noResize="1" noEditPoints="1" noAdjustHandles="1" noChangeArrowheads="1" noChangeShapeType="1" noTextEdit="1"/>
              </p:cNvSpPr>
              <p:nvPr/>
            </p:nvSpPr>
            <p:spPr>
              <a:xfrm>
                <a:off x="722376" y="900000"/>
                <a:ext cx="10753344" cy="5217033"/>
              </a:xfrm>
              <a:prstGeom prst="rect">
                <a:avLst/>
              </a:prstGeom>
              <a:blipFill rotWithShape="1">
                <a:blip r:embed="rId1"/>
                <a:stretch>
                  <a:fillRect l="-4" t="-4" b="-534"/>
                </a:stretch>
              </a:blipFill>
            </p:spPr>
            <p:txBody>
              <a:bodyPr/>
              <a:lstStyle/>
              <a:p>
                <a:r>
                  <a:rPr lang="zh-CN" altLang="en-US">
                    <a:noFill/>
                  </a:rPr>
                  <a:t> </a:t>
                </a:r>
              </a:p>
            </p:txBody>
          </p:sp>
        </mc:Fallback>
      </mc:AlternateContent>
    </p:spTree>
  </p:cSld>
  <p:clrMapOvr>
    <a:masterClrMapping/>
  </p:clrMapOvr>
  <p:transition>
    <p:fade/>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66_1#359ca9ba3?vja=1&amp;pid=42a061eb1&amp;color=0,0,0&amp;vtp=1&amp;bt=1"/>
          <p:cNvSpPr/>
          <p:nvPr/>
        </p:nvSpPr>
        <p:spPr>
          <a:xfrm>
            <a:off x="722376" y="900000"/>
            <a:ext cx="10753344" cy="4914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change-related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permafrost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melting,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weak.</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atmosphere,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cosmic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radiation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degrade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DNA.Additionally,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sticks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cryopreserved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reef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publicizing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NASA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radiation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cryopreserved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cells.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biorepository,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arguing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Hagedorn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urgently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biorepository,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precious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biodiversity.</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#1.6</a:t>
            </a:r>
            <a:endParaRPr lang="en-US" altLang="zh-CN" sz="2000" dirty="0"/>
          </a:p>
        </p:txBody>
      </p:sp>
      <p:sp>
        <p:nvSpPr>
          <p:cNvPr id="3" name="QM_6_EX.467_1#359ca9ba3?vja=1&amp;pid=42a061eb1&amp;color=0,0,0&amp;vtp=1"/>
          <p:cNvSpPr/>
          <p:nvPr/>
        </p:nvSpPr>
        <p:spPr>
          <a:xfrm>
            <a:off x="608076" y="5814202"/>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本文是一篇说明文。文章介绍了研究人员提出在月球建立生物库的创新计划，分析了该计划的优势与挑战，还提及了一些专家的看法。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49d8b6436?vja=1&amp;pid=63b15fbd1&amp;color=0,0,0&amp;vtp=1&amp;bt=1"/>
          <p:cNvSpPr/>
          <p:nvPr/>
        </p:nvSpPr>
        <p:spPr>
          <a:xfrm>
            <a:off x="722376" y="896112"/>
            <a:ext cx="10753344" cy="1871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1.在这种情况下，不告诉他有关这次事故的情况似乎更好。（circumstance）</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 ____ _____________</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seemed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better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not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tell</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him</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about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accident.</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2.那条项链虽然漂亮，但我们认为它太贵了。（让步状语从句的倒装结构）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 _________ ________ _________ _____</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thought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was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overpriced.</a:t>
            </a:r>
            <a:endParaRPr lang="en-US" altLang="zh-CN" sz="2000" dirty="0"/>
          </a:p>
        </p:txBody>
      </p:sp>
      <p:sp>
        <p:nvSpPr>
          <p:cNvPr id="4" name="QB_6_AN.32_1#49d8b6436.blank?vja=1&amp;pid=63b15fbd1&amp;color=0,0,0&amp;vpa=11&amp;vtp=1"/>
          <p:cNvSpPr/>
          <p:nvPr/>
        </p:nvSpPr>
        <p:spPr>
          <a:xfrm>
            <a:off x="782701" y="1620012"/>
            <a:ext cx="973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In/Under</a:t>
            </a:r>
            <a:endParaRPr lang="en-US" altLang="zh-CN" sz="2000" dirty="0"/>
          </a:p>
        </p:txBody>
      </p:sp>
      <p:sp>
        <p:nvSpPr>
          <p:cNvPr id="5" name="QB_6_AN.33_1#49d8b6436.blank?vja=1&amp;pid=63b15fbd1&amp;color=0,0,0&amp;vpa=12&amp;vtp=1"/>
          <p:cNvSpPr/>
          <p:nvPr/>
        </p:nvSpPr>
        <p:spPr>
          <a:xfrm>
            <a:off x="2040001" y="1620012"/>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6" name="QB_6_AN.34_1#49d8b6436.blank?vja=1&amp;pid=63b15fbd1&amp;color=0,0,0&amp;vpa=13&amp;vtp=1"/>
          <p:cNvSpPr/>
          <p:nvPr/>
        </p:nvSpPr>
        <p:spPr>
          <a:xfrm>
            <a:off x="2687701" y="1620012"/>
            <a:ext cx="14922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circumstances</a:t>
            </a:r>
            <a:endParaRPr lang="en-US" altLang="zh-CN" sz="2000" dirty="0"/>
          </a:p>
        </p:txBody>
      </p:sp>
      <p:sp>
        <p:nvSpPr>
          <p:cNvPr id="8" name="QB_6_AN.36_1#49d8b6436.blank?vja=1&amp;pid=63b15fbd1&amp;color=0,0,0&amp;vpa=14&amp;vtp=1"/>
          <p:cNvSpPr/>
          <p:nvPr/>
        </p:nvSpPr>
        <p:spPr>
          <a:xfrm>
            <a:off x="770001" y="2382012"/>
            <a:ext cx="1000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Beautiful</a:t>
            </a:r>
            <a:endParaRPr lang="en-US" altLang="zh-CN" sz="2000" dirty="0"/>
          </a:p>
        </p:txBody>
      </p:sp>
      <p:sp>
        <p:nvSpPr>
          <p:cNvPr id="9" name="QB_6_AN.37_1#49d8b6436.blank?vja=1&amp;pid=63b15fbd1&amp;color=0,0,0&amp;vpa=15&amp;vtp=1"/>
          <p:cNvSpPr/>
          <p:nvPr/>
        </p:nvSpPr>
        <p:spPr>
          <a:xfrm>
            <a:off x="2014601" y="2369312"/>
            <a:ext cx="1042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as/though</a:t>
            </a:r>
            <a:endParaRPr lang="en-US" altLang="zh-CN" sz="2000" dirty="0"/>
          </a:p>
        </p:txBody>
      </p:sp>
      <p:sp>
        <p:nvSpPr>
          <p:cNvPr id="10" name="QB_6_AN.38_1#49d8b6436.blank?vja=1&amp;pid=63b15fbd1&amp;color=0,0,0&amp;vpa=16&amp;vtp=1"/>
          <p:cNvSpPr/>
          <p:nvPr/>
        </p:nvSpPr>
        <p:spPr>
          <a:xfrm>
            <a:off x="3335401" y="2382012"/>
            <a:ext cx="815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the/that</a:t>
            </a:r>
            <a:endParaRPr lang="en-US" altLang="zh-CN" sz="2000" dirty="0"/>
          </a:p>
        </p:txBody>
      </p:sp>
      <p:sp>
        <p:nvSpPr>
          <p:cNvPr id="11" name="QB_6_AN.39_1#49d8b6436.blank?vja=1&amp;pid=63b15fbd1&amp;color=0,0,0&amp;vpa=17&amp;vtp=1"/>
          <p:cNvSpPr/>
          <p:nvPr/>
        </p:nvSpPr>
        <p:spPr>
          <a:xfrm>
            <a:off x="4478401" y="2382012"/>
            <a:ext cx="944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necklace</a:t>
            </a:r>
            <a:endParaRPr lang="en-US" altLang="zh-CN" sz="2000" dirty="0"/>
          </a:p>
        </p:txBody>
      </p:sp>
      <p:sp>
        <p:nvSpPr>
          <p:cNvPr id="12" name="QB_6_AN.40_1#49d8b6436.blank?vja=1&amp;pid=63b15fbd1&amp;color=0,0,0&amp;vpa=18&amp;vtp=1"/>
          <p:cNvSpPr/>
          <p:nvPr/>
        </p:nvSpPr>
        <p:spPr>
          <a:xfrm>
            <a:off x="5748401" y="2382012"/>
            <a:ext cx="452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endParaRPr lang="en-US" altLang="zh-CN" sz="2000" dirty="0"/>
          </a:p>
        </p:txBody>
      </p:sp>
      <p:sp>
        <p:nvSpPr>
          <p:cNvPr id="13" name="QB_6_BD.41_1#7e6935193?vja=1&amp;pid=63b15fbd1&amp;color=0,0,0&amp;vtp=1"/>
          <p:cNvSpPr/>
          <p:nvPr/>
        </p:nvSpPr>
        <p:spPr>
          <a:xfrm>
            <a:off x="722376" y="2801747"/>
            <a:ext cx="10753344" cy="1113155"/>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3.在这次短暂的国事访问期间，一举一动都将有着极其重要的象征意义。（“be+of+</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.”结构）</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gesture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endParaRPr lang="en-US" altLang="zh-CN" sz="2000" dirty="0"/>
          </a:p>
        </p:txBody>
      </p:sp>
      <p:sp>
        <p:nvSpPr>
          <p:cNvPr id="14" name="QB_6_AN.42_1#7e6935193.blank?vja=1&amp;pid=63b15fbd1&amp;color=0,0,0&amp;vpa=19&amp;vtp=1"/>
          <p:cNvSpPr/>
          <p:nvPr/>
        </p:nvSpPr>
        <p:spPr>
          <a:xfrm>
            <a:off x="2453196" y="3144647"/>
            <a:ext cx="450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will</a:t>
            </a:r>
            <a:endParaRPr lang="en-US" altLang="zh-CN" sz="2000" dirty="0"/>
          </a:p>
        </p:txBody>
      </p:sp>
      <p:sp>
        <p:nvSpPr>
          <p:cNvPr id="15" name="QB_6_AN.43_1#7e6935193.blank?vja=1&amp;pid=63b15fbd1&amp;color=0,0,0&amp;vpa=20&amp;vtp=1"/>
          <p:cNvSpPr/>
          <p:nvPr/>
        </p:nvSpPr>
        <p:spPr>
          <a:xfrm>
            <a:off x="3260662" y="3144647"/>
            <a:ext cx="296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endParaRPr lang="en-US" altLang="zh-CN" sz="2000" dirty="0"/>
          </a:p>
        </p:txBody>
      </p:sp>
      <p:sp>
        <p:nvSpPr>
          <p:cNvPr id="16" name="QB_6_AN.44_1#7e6935193.blank?vja=1&amp;pid=63b15fbd1&amp;color=0,0,0&amp;vpa=21&amp;vtp=1"/>
          <p:cNvSpPr/>
          <p:nvPr/>
        </p:nvSpPr>
        <p:spPr>
          <a:xfrm>
            <a:off x="3877628" y="3144647"/>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17" name="QB_6_AN.45_1#7e6935193.blank?vja=1&amp;pid=63b15fbd1&amp;color=0,0,0&amp;vpa=22&amp;vtp=1"/>
          <p:cNvSpPr/>
          <p:nvPr/>
        </p:nvSpPr>
        <p:spPr>
          <a:xfrm>
            <a:off x="4431094" y="3144647"/>
            <a:ext cx="506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vital</a:t>
            </a:r>
            <a:endParaRPr lang="en-US" altLang="zh-CN" sz="2000" dirty="0"/>
          </a:p>
        </p:txBody>
      </p:sp>
      <p:sp>
        <p:nvSpPr>
          <p:cNvPr id="18" name="QB_6_AN.46_1#7e6935193.blank?vja=1&amp;pid=63b15fbd1&amp;color=0,0,0&amp;vpa=23&amp;vtp=1"/>
          <p:cNvSpPr/>
          <p:nvPr/>
        </p:nvSpPr>
        <p:spPr>
          <a:xfrm>
            <a:off x="5238560" y="3131947"/>
            <a:ext cx="985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symbolic</a:t>
            </a:r>
            <a:endParaRPr lang="en-US" altLang="zh-CN" sz="2000" dirty="0"/>
          </a:p>
        </p:txBody>
      </p:sp>
      <p:sp>
        <p:nvSpPr>
          <p:cNvPr id="19" name="QB_6_AN.47_1#7e6935193.blank?vja=1&amp;pid=63b15fbd1&amp;color=0,0,0&amp;vpa=24&amp;vtp=1"/>
          <p:cNvSpPr/>
          <p:nvPr/>
        </p:nvSpPr>
        <p:spPr>
          <a:xfrm>
            <a:off x="6554026" y="3131947"/>
            <a:ext cx="22240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significance/meaning</a:t>
            </a:r>
            <a:endParaRPr lang="en-US" altLang="zh-CN" sz="2000" dirty="0"/>
          </a:p>
        </p:txBody>
      </p:sp>
      <p:sp>
        <p:nvSpPr>
          <p:cNvPr id="20" name="QB_6_BD.48_1#64812f5f7?vja=1&amp;pid=63b15fbd1&amp;color=0,0,0&amp;vtp=1"/>
          <p:cNvSpPr/>
          <p:nvPr/>
        </p:nvSpPr>
        <p:spPr>
          <a:xfrm>
            <a:off x="722376" y="3954145"/>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4.最让我烦恼的是我应该在比赛中选择谁作为我的搭档。（bother；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主语从句）</a:t>
            </a:r>
            <a:endParaRPr lang="en-US" altLang="zh-CN" sz="2000" dirty="0"/>
          </a:p>
          <a:p>
            <a:pPr algn="l">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competition.</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5.最近的研究使人们进一步了解了这种疾病的起因。（cast）</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Recent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research</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has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 _____ _____ 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causes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disease.</a:t>
            </a:r>
            <a:endParaRPr lang="en-US" altLang="zh-CN" sz="2000" dirty="0"/>
          </a:p>
        </p:txBody>
      </p:sp>
      <p:sp>
        <p:nvSpPr>
          <p:cNvPr id="21" name="QB_6_AN.49_1#64812f5f7.blank?vja=1&amp;pid=63b15fbd1&amp;color=0,0,0&amp;vpa=25&amp;vtp=1"/>
          <p:cNvSpPr/>
          <p:nvPr/>
        </p:nvSpPr>
        <p:spPr>
          <a:xfrm>
            <a:off x="782701" y="4297045"/>
            <a:ext cx="606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
        <p:nvSpPr>
          <p:cNvPr id="22" name="QB_6_AN.50_1#64812f5f7.blank?vja=1&amp;pid=63b15fbd1&amp;color=0,0,0&amp;vpa=26&amp;vtp=1"/>
          <p:cNvSpPr/>
          <p:nvPr/>
        </p:nvSpPr>
        <p:spPr>
          <a:xfrm>
            <a:off x="1684401" y="4297045"/>
            <a:ext cx="944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bothered</a:t>
            </a:r>
            <a:endParaRPr lang="en-US" altLang="zh-CN" sz="2000" dirty="0"/>
          </a:p>
        </p:txBody>
      </p:sp>
      <p:sp>
        <p:nvSpPr>
          <p:cNvPr id="23" name="QB_6_AN.51_1#64812f5f7.blank?vja=1&amp;pid=63b15fbd1&amp;color=0,0,0&amp;vpa=27&amp;vtp=1"/>
          <p:cNvSpPr/>
          <p:nvPr/>
        </p:nvSpPr>
        <p:spPr>
          <a:xfrm>
            <a:off x="2929001" y="4297045"/>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a:t>
            </a:r>
            <a:endParaRPr lang="en-US" altLang="zh-CN" sz="2000" dirty="0"/>
          </a:p>
        </p:txBody>
      </p:sp>
      <p:sp>
        <p:nvSpPr>
          <p:cNvPr id="24" name="QB_6_AN.52_1#64812f5f7.blank?vja=1&amp;pid=63b15fbd1&amp;color=0,0,0&amp;vpa=28&amp;vtp=1"/>
          <p:cNvSpPr/>
          <p:nvPr/>
        </p:nvSpPr>
        <p:spPr>
          <a:xfrm>
            <a:off x="3602101" y="4297045"/>
            <a:ext cx="549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most</a:t>
            </a:r>
            <a:endParaRPr lang="en-US" altLang="zh-CN" sz="2000" dirty="0"/>
          </a:p>
        </p:txBody>
      </p:sp>
      <p:sp>
        <p:nvSpPr>
          <p:cNvPr id="26" name="QB_6_AN.54_1#64812f5f7.blank?vja=1&amp;pid=63b15fbd1&amp;color=0,0,0&amp;vpa=29&amp;vtp=1"/>
          <p:cNvSpPr/>
          <p:nvPr/>
        </p:nvSpPr>
        <p:spPr>
          <a:xfrm>
            <a:off x="3063939" y="5059045"/>
            <a:ext cx="450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cast</a:t>
            </a:r>
            <a:endParaRPr lang="en-US" altLang="zh-CN" sz="2000" dirty="0"/>
          </a:p>
        </p:txBody>
      </p:sp>
      <p:sp>
        <p:nvSpPr>
          <p:cNvPr id="27" name="QB_6_AN.55_1#64812f5f7.blank?vja=1&amp;pid=63b15fbd1&amp;color=0,0,0&amp;vpa=30&amp;vtp=1"/>
          <p:cNvSpPr/>
          <p:nvPr/>
        </p:nvSpPr>
        <p:spPr>
          <a:xfrm>
            <a:off x="3813239" y="5059045"/>
            <a:ext cx="481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new</a:t>
            </a:r>
            <a:endParaRPr lang="en-US" altLang="zh-CN" sz="2000" dirty="0"/>
          </a:p>
        </p:txBody>
      </p:sp>
      <p:sp>
        <p:nvSpPr>
          <p:cNvPr id="28" name="QB_6_AN.56_1#64812f5f7.blank?vja=1&amp;pid=63b15fbd1&amp;color=0,0,0&amp;vpa=31&amp;vtp=1"/>
          <p:cNvSpPr/>
          <p:nvPr/>
        </p:nvSpPr>
        <p:spPr>
          <a:xfrm>
            <a:off x="4549839" y="5046345"/>
            <a:ext cx="520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light</a:t>
            </a:r>
            <a:endParaRPr lang="en-US" altLang="zh-CN" sz="2000" dirty="0"/>
          </a:p>
        </p:txBody>
      </p:sp>
      <p:sp>
        <p:nvSpPr>
          <p:cNvPr id="29" name="QB_6_AN.57_1#64812f5f7.blank?vja=1&amp;pid=63b15fbd1&amp;color=0,0,0&amp;vpa=32&amp;vtp=1"/>
          <p:cNvSpPr/>
          <p:nvPr/>
        </p:nvSpPr>
        <p:spPr>
          <a:xfrm>
            <a:off x="5349939" y="5059045"/>
            <a:ext cx="3111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4">
                                            <p:bg/>
                                          </p:spTgt>
                                        </p:tgtEl>
                                        <p:attrNameLst>
                                          <p:attrName>style.visibility</p:attrName>
                                        </p:attrNameLst>
                                      </p:cBhvr>
                                      <p:to>
                                        <p:strVal val="visible"/>
                                      </p:to>
                                    </p:set>
                                    <p:animEffect transition="in" filter="fade">
                                      <p:cBhvr>
                                        <p:cTn id="71" dur="500"/>
                                        <p:tgtEl>
                                          <p:spTgt spid="14">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4">
                                            <p:txEl>
                                              <p:pRg st="0" end="0"/>
                                            </p:txEl>
                                          </p:spTgt>
                                        </p:tgtEl>
                                        <p:attrNameLst>
                                          <p:attrName>style.visibility</p:attrName>
                                        </p:attrNameLst>
                                      </p:cBhvr>
                                      <p:to>
                                        <p:strVal val="visible"/>
                                      </p:to>
                                    </p:set>
                                    <p:animEffect transition="in" filter="fade">
                                      <p:cBhvr>
                                        <p:cTn id="74" dur="500"/>
                                        <p:tgtEl>
                                          <p:spTgt spid="14">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1">
                                            <p:bg/>
                                          </p:spTgt>
                                        </p:tgtEl>
                                        <p:attrNameLst>
                                          <p:attrName>style.visibility</p:attrName>
                                        </p:attrNameLst>
                                      </p:cBhvr>
                                      <p:to>
                                        <p:strVal val="visible"/>
                                      </p:to>
                                    </p:set>
                                    <p:animEffect transition="in" filter="fade">
                                      <p:cBhvr>
                                        <p:cTn id="119" dur="500"/>
                                        <p:tgtEl>
                                          <p:spTgt spid="21">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1">
                                            <p:txEl>
                                              <p:pRg st="0" end="0"/>
                                            </p:txEl>
                                          </p:spTgt>
                                        </p:tgtEl>
                                        <p:attrNameLst>
                                          <p:attrName>style.visibility</p:attrName>
                                        </p:attrNameLst>
                                      </p:cBhvr>
                                      <p:to>
                                        <p:strVal val="visible"/>
                                      </p:to>
                                    </p:set>
                                    <p:animEffect transition="in" filter="fade">
                                      <p:cBhvr>
                                        <p:cTn id="122" dur="500"/>
                                        <p:tgtEl>
                                          <p:spTgt spid="21">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2">
                                            <p:bg/>
                                          </p:spTgt>
                                        </p:tgtEl>
                                        <p:attrNameLst>
                                          <p:attrName>style.visibility</p:attrName>
                                        </p:attrNameLst>
                                      </p:cBhvr>
                                      <p:to>
                                        <p:strVal val="visible"/>
                                      </p:to>
                                    </p:set>
                                    <p:animEffect transition="in" filter="fade">
                                      <p:cBhvr>
                                        <p:cTn id="127" dur="500"/>
                                        <p:tgtEl>
                                          <p:spTgt spid="22">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2">
                                            <p:txEl>
                                              <p:pRg st="0" end="0"/>
                                            </p:txEl>
                                          </p:spTgt>
                                        </p:tgtEl>
                                        <p:attrNameLst>
                                          <p:attrName>style.visibility</p:attrName>
                                        </p:attrNameLst>
                                      </p:cBhvr>
                                      <p:to>
                                        <p:strVal val="visible"/>
                                      </p:to>
                                    </p:set>
                                    <p:animEffect transition="in" filter="fade">
                                      <p:cBhvr>
                                        <p:cTn id="130" dur="500"/>
                                        <p:tgtEl>
                                          <p:spTgt spid="22">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3">
                                            <p:bg/>
                                          </p:spTgt>
                                        </p:tgtEl>
                                        <p:attrNameLst>
                                          <p:attrName>style.visibility</p:attrName>
                                        </p:attrNameLst>
                                      </p:cBhvr>
                                      <p:to>
                                        <p:strVal val="visible"/>
                                      </p:to>
                                    </p:set>
                                    <p:animEffect transition="in" filter="fade">
                                      <p:cBhvr>
                                        <p:cTn id="135" dur="500"/>
                                        <p:tgtEl>
                                          <p:spTgt spid="23">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3">
                                            <p:txEl>
                                              <p:pRg st="0" end="0"/>
                                            </p:txEl>
                                          </p:spTgt>
                                        </p:tgtEl>
                                        <p:attrNameLst>
                                          <p:attrName>style.visibility</p:attrName>
                                        </p:attrNameLst>
                                      </p:cBhvr>
                                      <p:to>
                                        <p:strVal val="visible"/>
                                      </p:to>
                                    </p:set>
                                    <p:animEffect transition="in" filter="fade">
                                      <p:cBhvr>
                                        <p:cTn id="138" dur="500"/>
                                        <p:tgtEl>
                                          <p:spTgt spid="23">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4">
                                            <p:bg/>
                                          </p:spTgt>
                                        </p:tgtEl>
                                        <p:attrNameLst>
                                          <p:attrName>style.visibility</p:attrName>
                                        </p:attrNameLst>
                                      </p:cBhvr>
                                      <p:to>
                                        <p:strVal val="visible"/>
                                      </p:to>
                                    </p:set>
                                    <p:animEffect transition="in" filter="fade">
                                      <p:cBhvr>
                                        <p:cTn id="143" dur="500"/>
                                        <p:tgtEl>
                                          <p:spTgt spid="24">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4">
                                            <p:txEl>
                                              <p:pRg st="0" end="0"/>
                                            </p:txEl>
                                          </p:spTgt>
                                        </p:tgtEl>
                                        <p:attrNameLst>
                                          <p:attrName>style.visibility</p:attrName>
                                        </p:attrNameLst>
                                      </p:cBhvr>
                                      <p:to>
                                        <p:strVal val="visible"/>
                                      </p:to>
                                    </p:set>
                                    <p:animEffect transition="in" filter="fade">
                                      <p:cBhvr>
                                        <p:cTn id="146" dur="500"/>
                                        <p:tgtEl>
                                          <p:spTgt spid="24">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6">
                                            <p:bg/>
                                          </p:spTgt>
                                        </p:tgtEl>
                                        <p:attrNameLst>
                                          <p:attrName>style.visibility</p:attrName>
                                        </p:attrNameLst>
                                      </p:cBhvr>
                                      <p:to>
                                        <p:strVal val="visible"/>
                                      </p:to>
                                    </p:set>
                                    <p:animEffect transition="in" filter="fade">
                                      <p:cBhvr>
                                        <p:cTn id="151" dur="500"/>
                                        <p:tgtEl>
                                          <p:spTgt spid="26">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6">
                                            <p:txEl>
                                              <p:pRg st="0" end="0"/>
                                            </p:txEl>
                                          </p:spTgt>
                                        </p:tgtEl>
                                        <p:attrNameLst>
                                          <p:attrName>style.visibility</p:attrName>
                                        </p:attrNameLst>
                                      </p:cBhvr>
                                      <p:to>
                                        <p:strVal val="visible"/>
                                      </p:to>
                                    </p:set>
                                    <p:animEffect transition="in" filter="fade">
                                      <p:cBhvr>
                                        <p:cTn id="154" dur="500"/>
                                        <p:tgtEl>
                                          <p:spTgt spid="26">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7">
                                            <p:bg/>
                                          </p:spTgt>
                                        </p:tgtEl>
                                        <p:attrNameLst>
                                          <p:attrName>style.visibility</p:attrName>
                                        </p:attrNameLst>
                                      </p:cBhvr>
                                      <p:to>
                                        <p:strVal val="visible"/>
                                      </p:to>
                                    </p:set>
                                    <p:animEffect transition="in" filter="fade">
                                      <p:cBhvr>
                                        <p:cTn id="159" dur="500"/>
                                        <p:tgtEl>
                                          <p:spTgt spid="27">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7">
                                            <p:txEl>
                                              <p:pRg st="0" end="0"/>
                                            </p:txEl>
                                          </p:spTgt>
                                        </p:tgtEl>
                                        <p:attrNameLst>
                                          <p:attrName>style.visibility</p:attrName>
                                        </p:attrNameLst>
                                      </p:cBhvr>
                                      <p:to>
                                        <p:strVal val="visible"/>
                                      </p:to>
                                    </p:set>
                                    <p:animEffect transition="in" filter="fade">
                                      <p:cBhvr>
                                        <p:cTn id="162" dur="500"/>
                                        <p:tgtEl>
                                          <p:spTgt spid="27">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8">
                                            <p:bg/>
                                          </p:spTgt>
                                        </p:tgtEl>
                                        <p:attrNameLst>
                                          <p:attrName>style.visibility</p:attrName>
                                        </p:attrNameLst>
                                      </p:cBhvr>
                                      <p:to>
                                        <p:strVal val="visible"/>
                                      </p:to>
                                    </p:set>
                                    <p:animEffect transition="in" filter="fade">
                                      <p:cBhvr>
                                        <p:cTn id="167" dur="500"/>
                                        <p:tgtEl>
                                          <p:spTgt spid="28">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8">
                                            <p:txEl>
                                              <p:pRg st="0" end="0"/>
                                            </p:txEl>
                                          </p:spTgt>
                                        </p:tgtEl>
                                        <p:attrNameLst>
                                          <p:attrName>style.visibility</p:attrName>
                                        </p:attrNameLst>
                                      </p:cBhvr>
                                      <p:to>
                                        <p:strVal val="visible"/>
                                      </p:to>
                                    </p:set>
                                    <p:animEffect transition="in" filter="fade">
                                      <p:cBhvr>
                                        <p:cTn id="170" dur="500"/>
                                        <p:tgtEl>
                                          <p:spTgt spid="28">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9">
                                            <p:bg/>
                                          </p:spTgt>
                                        </p:tgtEl>
                                        <p:attrNameLst>
                                          <p:attrName>style.visibility</p:attrName>
                                        </p:attrNameLst>
                                      </p:cBhvr>
                                      <p:to>
                                        <p:strVal val="visible"/>
                                      </p:to>
                                    </p:set>
                                    <p:animEffect transition="in" filter="fade">
                                      <p:cBhvr>
                                        <p:cTn id="175" dur="500"/>
                                        <p:tgtEl>
                                          <p:spTgt spid="29">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9">
                                            <p:txEl>
                                              <p:pRg st="0" end="0"/>
                                            </p:txEl>
                                          </p:spTgt>
                                        </p:tgtEl>
                                        <p:attrNameLst>
                                          <p:attrName>style.visibility</p:attrName>
                                        </p:attrNameLst>
                                      </p:cBhvr>
                                      <p:to>
                                        <p:strVal val="visible"/>
                                      </p:to>
                                    </p:set>
                                    <p:animEffect transition="in" filter="fade">
                                      <p:cBhvr>
                                        <p:cTn id="178" dur="500"/>
                                        <p:tgtEl>
                                          <p:spTgt spid="2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8" grpId="0" animBg="1" build="p"/>
      <p:bldP spid="9" grpId="0" animBg="1" build="p"/>
      <p:bldP spid="10" grpId="0" animBg="1" build="p"/>
      <p:bldP spid="11" grpId="0" animBg="1" build="p"/>
      <p:bldP spid="12" grpId="0" animBg="1" build="p"/>
      <p:bldP spid="14" grpId="0" animBg="1" build="p"/>
      <p:bldP spid="15" grpId="0" animBg="1" build="p"/>
      <p:bldP spid="16" grpId="0" animBg="1" build="p"/>
      <p:bldP spid="17" grpId="0" animBg="1" build="p"/>
      <p:bldP spid="18" grpId="0" animBg="1" build="p"/>
      <p:bldP spid="19" grpId="0" animBg="1" build="p"/>
      <p:bldP spid="21" grpId="0" animBg="1" build="p"/>
      <p:bldP spid="22" grpId="0" animBg="1" build="p"/>
      <p:bldP spid="23" grpId="0" animBg="1" build="p"/>
      <p:bldP spid="24" grpId="0" animBg="1" build="p"/>
      <p:bldP spid="26" grpId="0" animBg="1" build="p"/>
      <p:bldP spid="27" grpId="0" animBg="1" build="p"/>
      <p:bldP spid="28" grpId="0" animBg="1" build="p"/>
      <p:bldP spid="29" grpId="0" animBg="1"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68_1#a902486c3?vja=1&amp;pid=359ca9ba3&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biorepository?(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69_1#a902486c3.bracket?vja=1&amp;pid=359ca9ba3&amp;color=0,0,0&amp;vpa=221&amp;vtp=1"/>
          <p:cNvSpPr/>
          <p:nvPr/>
        </p:nvSpPr>
        <p:spPr>
          <a:xfrm>
            <a:off x="7472426"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468_2#a902486c3.choices?vja=1&amp;pid=359ca9ba3&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cryopreservation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cells.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biodiversity.</a:t>
            </a:r>
            <a:endParaRPr lang="en-US" altLang="zh-CN" sz="2000" dirty="0"/>
          </a:p>
        </p:txBody>
      </p:sp>
      <p:sp>
        <p:nvSpPr>
          <p:cNvPr id="5" name="QC_7_AS.470_1#a902486c3?vja=1&amp;pid=359ca9ba3&amp;color=0,0,0&amp;vtp=1"/>
          <p:cNvSpPr/>
          <p:nvPr/>
        </p:nvSpPr>
        <p:spPr>
          <a:xfrm>
            <a:off x="722376" y="2077847"/>
            <a:ext cx="10753344" cy="2294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samples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frozen,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aiming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biorepository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long-term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conservation.”可知，研究人员建立月球生物库的目的是保护地球的生物多样性。故选D项。</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干扰项解读</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收集不同的动物细胞是保护生物多样性的具体措施，属于过程而非建立月球生物库的目标，故排除B项。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71_1#602b657b4?vja=1&amp;pid=359ca9ba3&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“incubated”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72_1#602b657b4.bracket?vja=1&amp;pid=359ca9ba3&amp;color=0,0,0&amp;vpa=222&amp;vtp=1"/>
          <p:cNvSpPr/>
          <p:nvPr/>
        </p:nvSpPr>
        <p:spPr>
          <a:xfrm>
            <a:off x="8461439"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471_2#602b657b4.choices?vja=1&amp;pid=359ca9ba3&amp;color=0,0,0&amp;vtp=1"/>
          <p:cNvSpPr/>
          <p:nvPr/>
        </p:nvSpPr>
        <p:spPr>
          <a:xfrm>
            <a:off x="722376" y="1272159"/>
            <a:ext cx="10753344" cy="347853"/>
          </a:xfrm>
          <a:prstGeom prst="rect">
            <a:avLst/>
          </a:prstGeom>
          <a:noFill/>
        </p:spPr>
        <p:txBody>
          <a:bodyPr wrap="square" lIns="0" tIns="0" rIns="0" bIns="0" rtlCol="0" anchor="t"/>
          <a:lstStyle/>
          <a:p>
            <a:pPr>
              <a:lnSpc>
                <a:spcPct val="125000"/>
              </a:lnSpc>
              <a:tabLst>
                <a:tab pos="2748280" algn="l"/>
                <a:tab pos="5483860" algn="l"/>
                <a:tab pos="821944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Hidden.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Repeated.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.Challenged.</a:t>
            </a:r>
            <a:endParaRPr lang="en-US" altLang="zh-CN" sz="2000" dirty="0"/>
          </a:p>
        </p:txBody>
      </p:sp>
      <p:sp>
        <p:nvSpPr>
          <p:cNvPr id="5" name="QC_7_AS.473_1#602b657b4?vja=1&amp;pid=359ca9ba3&amp;color=0,0,0&amp;vtp=1"/>
          <p:cNvSpPr/>
          <p:nvPr/>
        </p:nvSpPr>
        <p:spPr>
          <a:xfrm>
            <a:off x="722376" y="1696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词义猜测题。根据画线单词后的for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decades以及“Lead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Hagedorn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cryopreservation.A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lunar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biorepository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extend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wider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range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imals”可知，该篇论文的第一作者花了20年的时间研究珊瑚虫低温保存，而建立月球生物库则能将生物库这一想法拓展至更多的动物。由此可推知，画线词所在句表示“建立生物库的想法已经经过了几十年的发展”。因此，画线单词与B项含义相近。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74_1#2ab91f801?vja=1&amp;pid=359ca9ba3&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Svalbard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Vault?(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75_1#2ab91f801.bracket?vja=1&amp;pid=359ca9ba3&amp;color=0,0,0&amp;vpa=223&amp;vtp=1"/>
          <p:cNvSpPr/>
          <p:nvPr/>
        </p:nvSpPr>
        <p:spPr>
          <a:xfrm>
            <a:off x="932072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474_2#2ab91f801.choices?vja=1&amp;pid=359ca9ba3&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A.Permafrost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B.Norway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C.Earth’s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reliable.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D.Climate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storage.</a:t>
            </a:r>
            <a:endParaRPr lang="en-US" altLang="zh-CN" sz="2000" dirty="0"/>
          </a:p>
        </p:txBody>
      </p:sp>
      <p:sp>
        <p:nvSpPr>
          <p:cNvPr id="5" name="QC_7_AS.476_1#2ab91f801?vja=1&amp;pid=359ca9ba3&amp;color=0,0,0&amp;vtp=1"/>
          <p:cNvSpPr/>
          <p:nvPr/>
        </p:nvSpPr>
        <p:spPr>
          <a:xfrm>
            <a:off x="722376" y="2839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flooded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due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change-related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permafrost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melting,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showing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Earth’s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storage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weak”可知，该种子库因永久冻土融化被淹，表明地球上的储存地点存在脆弱性。由此可知，地球的储存场所并非始终可靠。故选C项。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77_1#b378c55a1?vja=1&amp;pid=359ca9ba3&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Hagedorn’s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biorepository?(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78_1#b378c55a1.bracket?vja=1&amp;pid=359ca9ba3&amp;color=0,0,0&amp;vpa=224&amp;vtp=1"/>
          <p:cNvSpPr/>
          <p:nvPr/>
        </p:nvSpPr>
        <p:spPr>
          <a:xfrm>
            <a:off x="7682484"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477_2#b378c55a1.choices?vja=1&amp;pid=359ca9ba3&amp;color=0,0,0&amp;vtp=1"/>
          <p:cNvSpPr/>
          <p:nvPr/>
        </p:nvSpPr>
        <p:spPr>
          <a:xfrm>
            <a:off x="722376" y="1272159"/>
            <a:ext cx="10753344" cy="347853"/>
          </a:xfrm>
          <a:prstGeom prst="rect">
            <a:avLst/>
          </a:prstGeom>
          <a:noFill/>
        </p:spPr>
        <p:txBody>
          <a:bodyPr wrap="square" lIns="0" tIns="0" rIns="0" bIns="0" rtlCol="0" anchor="t"/>
          <a:lstStyle/>
          <a:p>
            <a:pPr>
              <a:lnSpc>
                <a:spcPct val="125000"/>
              </a:lnSpc>
              <a:tabLst>
                <a:tab pos="2748280" algn="l"/>
                <a:tab pos="5483860" algn="l"/>
                <a:tab pos="821944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Supportive.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Doubtful.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Indifferent.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.Opposed.</a:t>
            </a:r>
            <a:endParaRPr lang="en-US" altLang="zh-CN" sz="2000" dirty="0"/>
          </a:p>
        </p:txBody>
      </p:sp>
      <p:sp>
        <p:nvSpPr>
          <p:cNvPr id="5" name="QC_7_AS.479_1#b378c55a1?vja=1&amp;pid=359ca9ba3&amp;color=0,0,0&amp;vtp=1"/>
          <p:cNvSpPr/>
          <p:nvPr/>
        </p:nvSpPr>
        <p:spPr>
          <a:xfrm>
            <a:off x="722376" y="1696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推理判断题。根据最后一段中的“But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Hagedorn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believes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current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situation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urgently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calls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biorepository,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Earth’s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precious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biodiversity.”可知，哈格多恩认为当前迫切需要一个月球生物库，这是保护地球生物多样性的另一种方式。由此可推知，哈格多恩对月球生物库持支持态度。故选A项。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479_2#b378c55a1?vja=1&amp;pid=359ca9ba3&amp;color=0,0,0&amp;mp=1&amp;vtp=1&amp;bt=1"/>
          <p:cNvSpPr/>
          <p:nvPr/>
        </p:nvSpPr>
        <p:spPr>
          <a:xfrm>
            <a:off x="722376" y="900000"/>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2000" dirty="0"/>
          </a:p>
        </p:txBody>
      </p:sp>
      <p:pic>
        <p:nvPicPr>
          <p:cNvPr id="3" name="QC_7_AS.479_3#b378c55a1?vja=1&amp;pid=359ca9ba3&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31920" y="1384124"/>
            <a:ext cx="4315968" cy="15910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7_AS.479_4#b378c55a1?vja=1&amp;pid=359ca9ba3&amp;color=0,0,0&amp;mp=1&amp;vtp=1"/>
          <p:cNvSpPr/>
          <p:nvPr/>
        </p:nvSpPr>
        <p:spPr>
          <a:xfrm>
            <a:off x="722376" y="3111324"/>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但哈格多恩认为，地球上目前的状况迫切需要这样一个生物库，它是保护地球珍贵生物多样性的另一种方式。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80_1#350c1b0f3?vja=1&amp;pid=42a061eb1&amp;color=0,0,0&amp;vtp=1&amp;bt=1"/>
          <p:cNvSpPr/>
          <p:nvPr/>
        </p:nvSpPr>
        <p:spPr>
          <a:xfrm>
            <a:off x="722376" y="900000"/>
            <a:ext cx="10753344" cy="4919853"/>
          </a:xfrm>
          <a:prstGeom prst="rect">
            <a:avLst/>
          </a:prstGeom>
          <a:noFill/>
        </p:spPr>
        <p:txBody>
          <a:bodyPr wrap="square" lIns="0" tIns="0" rIns="0" bIns="0" rtlCol="0" anchor="t"/>
          <a:lstStyle/>
          <a:p>
            <a:pPr algn="ctr">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[湖南长沙长郡中学2025高二月考]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conduct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Simulation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Infrastructure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SESRI）.</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SESRI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simulates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（模拟）</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normally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SESRI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Harbin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Institute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Aerospace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Corporation.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spacecraft.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Liyi,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executive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SESRI,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simulates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kilometres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99</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plasma</a:t>
            </a:r>
            <a:endParaRPr lang="en-US" altLang="zh-CN" sz="2000" dirty="0"/>
          </a:p>
        </p:txBody>
      </p:sp>
    </p:spTree>
  </p:cSld>
  <p:clrMapOvr>
    <a:masterClrMapping/>
  </p:clrMapOvr>
  <p:transition>
    <p:fade/>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80_1#350c1b0f3?vja=1&amp;pid=42a061eb1&amp;color=0,0,0&amp;vtp=1&amp;bt=1"/>
          <p:cNvSpPr/>
          <p:nvPr/>
        </p:nvSpPr>
        <p:spPr>
          <a:xfrm>
            <a:off x="722376" y="900000"/>
            <a:ext cx="10753344" cy="4914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等离子体）</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energetic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recreating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plasma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spacecraft.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spacecraft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atmosphere,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surrounded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plasma,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blackouts.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issue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simulation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complicated.“We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Chenggang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SESRI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simulation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vacuum,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extreme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temperatures,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radiation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astronauts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encounter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celestial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astronauts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platform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instruments.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#1.7</a:t>
            </a:r>
            <a:endParaRPr lang="en-US" altLang="zh-CN" sz="2000" dirty="0"/>
          </a:p>
        </p:txBody>
      </p:sp>
      <p:sp>
        <p:nvSpPr>
          <p:cNvPr id="3" name="QM_6_EX.481_1#350c1b0f3?vja=1&amp;pid=42a061eb1&amp;color=0,0,0&amp;vtp=1"/>
          <p:cNvSpPr/>
          <p:nvPr/>
        </p:nvSpPr>
        <p:spPr>
          <a:xfrm>
            <a:off x="792714" y="5814202"/>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本文是一篇说明文。文章主要介绍了中国“地面空间站”空间环境地面模拟装置的功能和意义等。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82_1#7785ae222?vja=1&amp;pid=350c1b0f3&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simulating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83_1#7785ae222.bracket?vja=1&amp;pid=350c1b0f3&amp;color=0,0,0&amp;vpa=225&amp;vtp=1"/>
          <p:cNvSpPr/>
          <p:nvPr/>
        </p:nvSpPr>
        <p:spPr>
          <a:xfrm>
            <a:off x="8102664"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482_2#7785ae222.choices?vja=1&amp;pid=350c1b0f3&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A.Supporting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B.Reducing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missions.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C.Studying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D.Improving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holes.</a:t>
            </a:r>
            <a:endParaRPr lang="en-US" altLang="zh-CN" sz="2000" dirty="0"/>
          </a:p>
        </p:txBody>
      </p:sp>
      <p:sp>
        <p:nvSpPr>
          <p:cNvPr id="5" name="QC_7_AS.484_1#7785ae222?vja=1&amp;pid=350c1b0f3&amp;color=0,0,0&amp;vtp=1"/>
          <p:cNvSpPr/>
          <p:nvPr/>
        </p:nvSpPr>
        <p:spPr>
          <a:xfrm>
            <a:off x="722376" y="2839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细节理解题。根据第一段中的“Scientists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conduct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operation.”及第二段中的“SESRI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simulates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conditions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experiments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normally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space.”可知，模拟太空环境的主要好处是支持在地球上研究太空。故选A项。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85_1#17e638500?vja=1&amp;pid=350c1b0f3&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86_1#17e638500.bracket?vja=1&amp;pid=350c1b0f3&amp;color=0,0,0&amp;vpa=226&amp;vtp=1"/>
          <p:cNvSpPr/>
          <p:nvPr/>
        </p:nvSpPr>
        <p:spPr>
          <a:xfrm>
            <a:off x="50499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485_2#17e638500.choices?vja=1&amp;pid=350c1b0f3&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exploration.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SESRI.</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exploration.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SESRI.</a:t>
            </a:r>
            <a:endParaRPr lang="en-US" altLang="zh-CN" sz="2000" dirty="0"/>
          </a:p>
        </p:txBody>
      </p:sp>
      <p:sp>
        <p:nvSpPr>
          <p:cNvPr id="5" name="QC_7_AS.487_1#17e638500?vja=1&amp;pid=350c1b0f3&amp;color=0,0,0&amp;vtp=1"/>
          <p:cNvSpPr/>
          <p:nvPr/>
        </p:nvSpPr>
        <p:spPr>
          <a:xfrm>
            <a:off x="722376" y="2839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主旨大意题。根据第四段“At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facility,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device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simulates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recreating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device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plasma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affects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spacecraft.”可知，整段围绕空间环境地面模拟装置中一个设备的功能展开，介绍了其能模拟特定太空环境并测试等离子体对航天器的影响。故选D项。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88_1#31c4763b6?vja=1&amp;pid=350c1b0f3&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Chenggang’s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89_1#31c4763b6.bracket?vja=1&amp;pid=350c1b0f3&amp;color=0,0,0&amp;vpa=227&amp;vtp=1"/>
          <p:cNvSpPr/>
          <p:nvPr/>
        </p:nvSpPr>
        <p:spPr>
          <a:xfrm>
            <a:off x="6899593"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488_2#31c4763b6.choices?vja=1&amp;pid=350c1b0f3&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simulation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emphasize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teams.</a:t>
            </a:r>
            <a:endParaRPr lang="en-US" altLang="zh-CN" sz="2000" dirty="0"/>
          </a:p>
        </p:txBody>
      </p:sp>
      <p:sp>
        <p:nvSpPr>
          <p:cNvPr id="5" name="QC_7_AS.490_1#31c4763b6?vja=1&amp;pid=350c1b0f3&amp;color=0,0,0&amp;vtp=1"/>
          <p:cNvSpPr/>
          <p:nvPr/>
        </p:nvSpPr>
        <p:spPr>
          <a:xfrm>
            <a:off x="722376" y="2839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推理判断题。根据第六段中的“The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faced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simulation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connecting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device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licated.”可知，研究人员在构建模拟系统时面临许多挑战。随后引用金成刚的话指出关于设备中的一个连接问题就开了700多次会议，即引用内容是对上文“面临许多挑战”的具体例证。由此可推知，作者引用金成刚的话是为了说明构建模拟系统的困难。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tags/tag1.xml><?xml version="1.0" encoding="utf-8"?>
<p:tagLst xmlns:p="http://schemas.openxmlformats.org/presentationml/2006/main">
  <p:tag name="commondata" val="eyJoZGlkIjoiNjhhYWY1ZDI1YzRkNGVjYWI0NWZjZGI3NGRlMmEyZDcifQ=="/>
</p:tagLst>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73264</Words>
  <Application>WPS 演示</Application>
  <PresentationFormat>宽屏</PresentationFormat>
  <Paragraphs>1760</Paragraphs>
  <Slides>142</Slides>
  <Notes>128</Notes>
  <HiddenSlides>0</HiddenSlides>
  <MMClips>0</MMClips>
  <ScaleCrop>false</ScaleCrop>
  <HeadingPairs>
    <vt:vector size="6" baseType="variant">
      <vt:variant>
        <vt:lpstr>已用的字体</vt:lpstr>
      </vt:variant>
      <vt:variant>
        <vt:i4>23</vt:i4>
      </vt:variant>
      <vt:variant>
        <vt:lpstr>主题</vt:lpstr>
      </vt:variant>
      <vt:variant>
        <vt:i4>1</vt:i4>
      </vt:variant>
      <vt:variant>
        <vt:lpstr>幻灯片标题</vt:lpstr>
      </vt:variant>
      <vt:variant>
        <vt:i4>142</vt:i4>
      </vt:variant>
    </vt:vector>
  </HeadingPairs>
  <TitlesOfParts>
    <vt:vector size="166" baseType="lpstr">
      <vt:lpstr>Arial</vt:lpstr>
      <vt:lpstr>宋体</vt:lpstr>
      <vt:lpstr>Wingdings</vt:lpstr>
      <vt:lpstr>微软雅黑</vt:lpstr>
      <vt:lpstr>微软雅黑</vt:lpstr>
      <vt:lpstr>汉仪舒圆黑简体</vt:lpstr>
      <vt:lpstr>黑体</vt:lpstr>
      <vt:lpstr>汉仪舒圆黑简体</vt:lpstr>
      <vt:lpstr>汉仪舒圆黑简体</vt:lpstr>
      <vt:lpstr>Times New Roman</vt:lpstr>
      <vt:lpstr>Times New Roman</vt:lpstr>
      <vt:lpstr>宋体</vt:lpstr>
      <vt:lpstr>Impact</vt:lpstr>
      <vt:lpstr>Impact</vt:lpstr>
      <vt:lpstr>Impact</vt:lpstr>
      <vt:lpstr>Calibri</vt:lpstr>
      <vt:lpstr>等线</vt:lpstr>
      <vt:lpstr>Arial Unicode MS</vt:lpstr>
      <vt:lpstr>仿宋</vt:lpstr>
      <vt:lpstr>仿宋</vt:lpstr>
      <vt:lpstr>Cambria Math</vt:lpstr>
      <vt:lpstr>Cambria Math</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Cristina</cp:lastModifiedBy>
  <cp:revision>5</cp:revision>
  <dcterms:created xsi:type="dcterms:W3CDTF">2025-10-22T05:29:00Z</dcterms:created>
  <dcterms:modified xsi:type="dcterms:W3CDTF">2025-10-27T01:55:23Z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27A182E3C0074C49975E9E423F11E97C_12</vt:lpwstr>
  </property>
  <property fmtid="{D5CDD505-2E9C-101B-9397-08002B2CF9AE}" pid="3" name="KSOProductBuildVer">
    <vt:lpwstr>2052-12.1.0.18276</vt:lpwstr>
  </property>
</Properties>
</file>